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6" r:id="rId4"/>
    <p:sldId id="268" r:id="rId5"/>
    <p:sldId id="267" r:id="rId6"/>
    <p:sldId id="269" r:id="rId7"/>
    <p:sldId id="270" r:id="rId8"/>
    <p:sldId id="271" r:id="rId9"/>
    <p:sldId id="27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43cdb7268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43cdb7268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525" y="3740950"/>
            <a:ext cx="1656475" cy="11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525" y="3740950"/>
            <a:ext cx="1656475" cy="11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525" y="3740950"/>
            <a:ext cx="1656475" cy="11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aha.org/upload/Federal%20and%20State%20Health/STATE_ANIMAL_HEALTH_OFFICIALS_3M.pdf" TargetMode="External"/><Relationship Id="rId2" Type="http://schemas.openxmlformats.org/officeDocument/2006/relationships/hyperlink" Target="https://www.aphis.usda.gov/contact/animal-health?filter=ask%20about%20veterinary%20accreditation%3B%20livestock%2C%20aquatic%2C%20or%20poultry%20health%20and%20diseases%3B%20or%20livestock%20or%20poultry%20participating%20in%204-h%20or%20local%20fair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.gov/content/hom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191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 update on H5N1 active cases and dairy farm biosecurity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2903867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Jason Hartschuh, OSU Extension Field Specialist Dairy Management and Precision Livestock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282291"/>
            <a:ext cx="8520600" cy="9963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FDA requires Cat and Dog food manufacturers covered by PCAF to consider H5N1</a:t>
            </a: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196469"/>
            <a:ext cx="8520600" cy="318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Concerns have arisen with the use of unpasteurized milk, unpasteurized eggs, and uncooked meat are used in pet food</a:t>
            </a:r>
          </a:p>
          <a:p>
            <a:pPr marL="285750" indent="-285750">
              <a:spcAft>
                <a:spcPts val="1200"/>
              </a:spcAft>
            </a:pPr>
            <a:r>
              <a:rPr lang="en-US" b="0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FDA tracking cases of H5N1 in domestic and wild cats in California, Colorado, Oregon, and Washington State associated with eating contaminated food products</a:t>
            </a:r>
          </a:p>
          <a:p>
            <a:pPr marL="285750" indent="-285750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Helvetica" panose="020B0604020202020204" pitchFamily="34" charset="0"/>
              </a:rPr>
              <a:t>Currently no detected dog cases in the US but positive case have been reported in other countries</a:t>
            </a:r>
            <a:endParaRPr lang="en-US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ED95F-03F1-286F-E1EB-633469AB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Dairy 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9BDAE-EC67-D5BD-90E6-F7DFE34BC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049" y="0"/>
            <a:ext cx="63479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1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77F8-DF6A-FD8E-2AFC-3B4495672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Poultry 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C6FF9-D4CB-AF25-2C6A-321F6FD9F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0"/>
            <a:ext cx="7124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7112A-66A4-2DA1-ACF2-B42752B61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USDA Biosecurity planning and implementation</a:t>
            </a:r>
            <a:br>
              <a:rPr lang="en-US" dirty="0"/>
            </a:br>
            <a:r>
              <a:rPr lang="en-US" sz="2000" dirty="0"/>
              <a:t>Currently 580 farms nationally have participated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1C69A-12AC-2CA2-A77C-374C6CB6F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1B1B1B"/>
                </a:solidFill>
                <a:effectLst/>
                <a:latin typeface="Public Sans Web"/>
              </a:rPr>
              <a:t>Available to all dairy producers—up to $1,500 per premises + $100 for in-line milk sampler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Public Sans Web"/>
              </a:rPr>
              <a:t>Hiring private entities to develop site-specific plans, conduct biosecurity trainings, and perform audits.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Public Sans Web"/>
              </a:rPr>
              <a:t>You are compensated up to $1,500 per premises for these services after verification and inclusion on the detailed financial plan.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Public Sans Web"/>
              </a:rPr>
              <a:t>You can elect to work with State personnel who would develop site-specific plans, conduct biosecurity trainings, and perform audits.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Public Sans Web"/>
              </a:rPr>
              <a:t>States are compensated under a cooperative agreement based on the flat rates for the activities you have chosen.</a:t>
            </a:r>
          </a:p>
          <a:p>
            <a:endParaRPr lang="en-US" b="1" i="0" dirty="0">
              <a:solidFill>
                <a:srgbClr val="1B1B1B"/>
              </a:solidFill>
              <a:effectLst/>
              <a:latin typeface="Public Sans Web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73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53133-BA1D-07DE-4AD5-22AF213E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start the biosecurity funding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E1BB7-2871-E233-5CBD-EEE66B3D0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Contact your </a:t>
            </a:r>
            <a:r>
              <a:rPr lang="en-US" b="0" i="0" dirty="0">
                <a:solidFill>
                  <a:schemeClr val="tx1"/>
                </a:solidFill>
                <a:effectLst/>
                <a:latin typeface="Public Sans Web"/>
                <a:hlinkClick r:id="rId2" tooltip="Animal Health Contac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Area Veterinarian in Charge</a:t>
            </a:r>
            <a:r>
              <a:rPr lang="en-US" b="0" i="0" dirty="0">
                <a:solidFill>
                  <a:schemeClr val="tx1"/>
                </a:solidFill>
                <a:effectLst/>
                <a:latin typeface="Public Sans Web"/>
              </a:rPr>
              <a:t> or </a:t>
            </a:r>
            <a:r>
              <a:rPr lang="en-US" b="0" i="0" dirty="0">
                <a:solidFill>
                  <a:schemeClr val="tx1"/>
                </a:solidFill>
                <a:effectLst/>
                <a:latin typeface="Public Sans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 animal health official</a:t>
            </a:r>
            <a:r>
              <a:rPr lang="en-US" b="0" i="0" dirty="0">
                <a:solidFill>
                  <a:schemeClr val="tx1"/>
                </a:solidFill>
                <a:effectLst/>
                <a:latin typeface="Public Sans Web"/>
              </a:rPr>
              <a:t> </a:t>
            </a:r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to enroll.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71717"/>
              </a:solidFill>
              <a:effectLst/>
              <a:latin typeface="Public Sans Web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Sign an agreement detailing the options you want to use; this includes a stipulation for USDA personnel to conduct a review every 30 days to monitor implementation of these options.</a:t>
            </a: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71717"/>
              </a:solidFill>
              <a:effectLst/>
              <a:latin typeface="Public Sans Web"/>
            </a:endParaRPr>
          </a:p>
          <a:p>
            <a:pPr algn="l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Develop your biosecurity plan either through local veterinarians, USDA personnel, or other  professionals.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7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FE876-6B2E-C029-1648-31133F668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start the biosecurity funding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E791E-BC65-B062-61AA-ED92BDC98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680" y="1015950"/>
            <a:ext cx="8520600" cy="3416400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Public Sans Web"/>
              </a:rPr>
              <a:t>Register with the </a:t>
            </a:r>
            <a:r>
              <a:rPr lang="en-US" b="0" i="0" dirty="0">
                <a:solidFill>
                  <a:schemeClr val="tx1"/>
                </a:solidFill>
                <a:effectLst/>
                <a:latin typeface="Public Sans We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Government System for Award Management (SAM)</a:t>
            </a:r>
            <a:r>
              <a:rPr lang="en-US" b="0" i="0" dirty="0">
                <a:solidFill>
                  <a:schemeClr val="tx1"/>
                </a:solidFill>
                <a:effectLst/>
                <a:latin typeface="Public Sans Web"/>
              </a:rPr>
              <a:t>, which provides a mechanism of payment, or an alternative payment method (electronic funds transfer or paper check). SAM payments are the most timely.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Public Sans Web"/>
              </a:rPr>
              <a:t>If producers have participated in NRCS program they may already be part of the SAM system</a:t>
            </a:r>
            <a:endParaRPr lang="en-US" b="0" i="0" dirty="0">
              <a:solidFill>
                <a:schemeClr val="tx1"/>
              </a:solidFill>
              <a:effectLst/>
              <a:latin typeface="Public Sans Web"/>
            </a:endParaRPr>
          </a:p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171717"/>
              </a:solidFill>
              <a:effectLst/>
              <a:latin typeface="Public Sans Web"/>
            </a:endParaRPr>
          </a:p>
          <a:p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Track expenses and maintain receipts for reimbursement.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Labor hour for farm workers to complete biosecurity training </a:t>
            </a:r>
          </a:p>
          <a:p>
            <a:pPr lvl="1">
              <a:buFont typeface="+mj-lt"/>
              <a:buAutoNum type="arabicPeriod"/>
            </a:pPr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Working with State animal health personnel (compensated through a cooperative agreement with the State) or hiring a private entity to: </a:t>
            </a:r>
          </a:p>
          <a:p>
            <a:pPr lvl="2"/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Develop site-specific biosecurity plans </a:t>
            </a:r>
          </a:p>
          <a:p>
            <a:pPr lvl="2"/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Develop and/or provide biosecurity training </a:t>
            </a:r>
          </a:p>
          <a:p>
            <a:pPr lvl="2"/>
            <a:r>
              <a:rPr lang="en-US" b="0" i="0" dirty="0">
                <a:solidFill>
                  <a:srgbClr val="171717"/>
                </a:solidFill>
                <a:effectLst/>
                <a:latin typeface="Public Sans Web"/>
              </a:rPr>
              <a:t>Conduct a biosecurity audit</a:t>
            </a:r>
          </a:p>
          <a:p>
            <a:pPr marL="596900" lvl="1" indent="0">
              <a:buNone/>
            </a:pPr>
            <a:endParaRPr lang="en-US" b="0" i="0" dirty="0">
              <a:solidFill>
                <a:srgbClr val="171717"/>
              </a:solidFill>
              <a:effectLst/>
              <a:latin typeface="Public Sans Web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55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3AA73-D840-85DC-FDDA-B0368ED5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to start on understanding what is needed in a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40CB7-BB91-B769-0062-8F408293F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491" y="1017725"/>
            <a:ext cx="7992041" cy="3416400"/>
          </a:xfrm>
        </p:spPr>
        <p:txBody>
          <a:bodyPr/>
          <a:lstStyle/>
          <a:p>
            <a:r>
              <a:rPr lang="en-US" dirty="0"/>
              <a:t>SMS Secure Milk Supply-https://securemilksupply.org/milk-producers/</a:t>
            </a:r>
          </a:p>
          <a:p>
            <a:r>
              <a:rPr lang="en-US" dirty="0"/>
              <a:t> The focus of SMS was originally Foot and Mouth Disease </a:t>
            </a:r>
          </a:p>
          <a:p>
            <a:endParaRPr lang="en-US" dirty="0"/>
          </a:p>
          <a:p>
            <a:r>
              <a:rPr lang="en-US" dirty="0"/>
              <a:t>Focus areas</a:t>
            </a:r>
          </a:p>
          <a:p>
            <a:pPr lvl="1"/>
            <a:r>
              <a:rPr lang="en-US" dirty="0"/>
              <a:t>Lines of separation</a:t>
            </a:r>
          </a:p>
          <a:p>
            <a:pPr lvl="1"/>
            <a:r>
              <a:rPr lang="en-US" dirty="0"/>
              <a:t>Employee training</a:t>
            </a:r>
          </a:p>
          <a:p>
            <a:pPr lvl="1"/>
            <a:r>
              <a:rPr lang="en-US" dirty="0"/>
              <a:t>Equipment movement</a:t>
            </a:r>
          </a:p>
          <a:p>
            <a:pPr lvl="1"/>
            <a:r>
              <a:rPr lang="en-US" dirty="0"/>
              <a:t>Vehicles coming to the farm</a:t>
            </a:r>
          </a:p>
          <a:p>
            <a:pPr lvl="1"/>
            <a:r>
              <a:rPr lang="en-US" dirty="0"/>
              <a:t>Incoming animals to the farm</a:t>
            </a:r>
          </a:p>
          <a:p>
            <a:pPr lvl="1"/>
            <a:r>
              <a:rPr lang="en-US" dirty="0"/>
              <a:t>Manure management</a:t>
            </a:r>
          </a:p>
          <a:p>
            <a:pPr lvl="1"/>
            <a:r>
              <a:rPr lang="en-US" dirty="0"/>
              <a:t>Rodent and wildlife control (this is big)</a:t>
            </a:r>
          </a:p>
          <a:p>
            <a:pPr lvl="1"/>
            <a:r>
              <a:rPr lang="en-US" dirty="0"/>
              <a:t>Quarantine area beyond hospital pen for infected animals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11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BC245-646A-B100-A6B8-6A5D6DC0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59" y="217572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Line of separation conundrum in dairy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90900-3254-DCFB-1CAB-6D5A0A681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843686-B075-B413-ADB7-AAF1DFBB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118" y="874579"/>
            <a:ext cx="5930192" cy="42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47675"/>
      </p:ext>
    </p:extLst>
  </p:cSld>
  <p:clrMapOvr>
    <a:masterClrMapping/>
  </p:clrMapOvr>
</p:sld>
</file>

<file path=ppt/theme/theme1.xml><?xml version="1.0" encoding="utf-8"?>
<a:theme xmlns:a="http://schemas.openxmlformats.org/drawingml/2006/main" name="EXCI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481</Words>
  <Application>Microsoft Office PowerPoint</Application>
  <PresentationFormat>On-screen Show (16:9)</PresentationFormat>
  <Paragraphs>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Helvetica</vt:lpstr>
      <vt:lpstr>Public Sans Web</vt:lpstr>
      <vt:lpstr>EXCITE</vt:lpstr>
      <vt:lpstr>Current update on H5N1 active cases and dairy farm biosecurity</vt:lpstr>
      <vt:lpstr>FDA requires Cat and Dog food manufacturers covered by PCAF to consider H5N1</vt:lpstr>
      <vt:lpstr>Dairy  Update</vt:lpstr>
      <vt:lpstr>Poultry  Update</vt:lpstr>
      <vt:lpstr>USDA Biosecurity planning and implementation Currently 580 farms nationally have participated</vt:lpstr>
      <vt:lpstr>How to start the biosecurity funding process</vt:lpstr>
      <vt:lpstr>How to start the biosecurity funding process</vt:lpstr>
      <vt:lpstr>Where to start on understanding what is needed in a plan</vt:lpstr>
      <vt:lpstr>Line of separation conundrum in dairy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Hartschuh, Jason</dc:creator>
  <cp:lastModifiedBy>Tina Horn</cp:lastModifiedBy>
  <cp:revision>3</cp:revision>
  <dcterms:modified xsi:type="dcterms:W3CDTF">2025-01-22T19:22:40Z</dcterms:modified>
</cp:coreProperties>
</file>