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72" r:id="rId5"/>
    <p:sldId id="642" r:id="rId6"/>
    <p:sldId id="637" r:id="rId7"/>
    <p:sldId id="645" r:id="rId8"/>
    <p:sldId id="638" r:id="rId9"/>
    <p:sldId id="646" r:id="rId10"/>
    <p:sldId id="639" r:id="rId11"/>
    <p:sldId id="649" r:id="rId12"/>
    <p:sldId id="640" r:id="rId13"/>
    <p:sldId id="648" r:id="rId14"/>
    <p:sldId id="641" r:id="rId15"/>
    <p:sldId id="650" r:id="rId16"/>
    <p:sldId id="64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8622"/>
    <a:srgbClr val="FAC290"/>
    <a:srgbClr val="000000"/>
    <a:srgbClr val="369343"/>
    <a:srgbClr val="2D3D8E"/>
    <a:srgbClr val="5BB2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7886"/>
  </p:normalViewPr>
  <p:slideViewPr>
    <p:cSldViewPr snapToGrid="0" snapToObjects="1">
      <p:cViewPr varScale="1">
        <p:scale>
          <a:sx n="89" d="100"/>
          <a:sy n="89" d="100"/>
        </p:scale>
        <p:origin x="1398"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FD5B1B-6B24-1F47-81DF-F037DE5CEEB6}" type="datetimeFigureOut">
              <a:rPr lang="en-US" smtClean="0"/>
              <a:t>6/20/2022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C11ED7-21A5-9E4D-A7C0-1910003B54E7}" type="slidenum">
              <a:rPr lang="en-US" smtClean="0"/>
              <a:t>‹#›</a:t>
            </a:fld>
            <a:endParaRPr lang="en-US"/>
          </a:p>
        </p:txBody>
      </p:sp>
    </p:spTree>
    <p:extLst>
      <p:ext uri="{BB962C8B-B14F-4D97-AF65-F5344CB8AC3E}">
        <p14:creationId xmlns:p14="http://schemas.microsoft.com/office/powerpoint/2010/main" val="3649412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df1077efdf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5" name="Google Shape;175;gdf1077efdf_0_9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C11ED7-21A5-9E4D-A7C0-1910003B54E7}" type="slidenum">
              <a:rPr lang="en-US" smtClean="0"/>
              <a:t>2</a:t>
            </a:fld>
            <a:endParaRPr lang="en-US"/>
          </a:p>
        </p:txBody>
      </p:sp>
    </p:spTree>
    <p:extLst>
      <p:ext uri="{BB962C8B-B14F-4D97-AF65-F5344CB8AC3E}">
        <p14:creationId xmlns:p14="http://schemas.microsoft.com/office/powerpoint/2010/main" val="2501854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60C11ED7-21A5-9E4D-A7C0-1910003B54E7}" type="slidenum">
              <a:rPr lang="en-US" smtClean="0"/>
              <a:t>3</a:t>
            </a:fld>
            <a:endParaRPr lang="en-US"/>
          </a:p>
        </p:txBody>
      </p:sp>
    </p:spTree>
    <p:extLst>
      <p:ext uri="{BB962C8B-B14F-4D97-AF65-F5344CB8AC3E}">
        <p14:creationId xmlns:p14="http://schemas.microsoft.com/office/powerpoint/2010/main" val="329259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C11ED7-21A5-9E4D-A7C0-1910003B54E7}" type="slidenum">
              <a:rPr lang="en-US" smtClean="0"/>
              <a:t>5</a:t>
            </a:fld>
            <a:endParaRPr lang="en-US"/>
          </a:p>
        </p:txBody>
      </p:sp>
    </p:spTree>
    <p:extLst>
      <p:ext uri="{BB962C8B-B14F-4D97-AF65-F5344CB8AC3E}">
        <p14:creationId xmlns:p14="http://schemas.microsoft.com/office/powerpoint/2010/main" val="3332942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C11ED7-21A5-9E4D-A7C0-1910003B54E7}" type="slidenum">
              <a:rPr lang="en-US" smtClean="0"/>
              <a:t>7</a:t>
            </a:fld>
            <a:endParaRPr lang="en-US"/>
          </a:p>
        </p:txBody>
      </p:sp>
    </p:spTree>
    <p:extLst>
      <p:ext uri="{BB962C8B-B14F-4D97-AF65-F5344CB8AC3E}">
        <p14:creationId xmlns:p14="http://schemas.microsoft.com/office/powerpoint/2010/main" val="3249683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C11ED7-21A5-9E4D-A7C0-1910003B54E7}" type="slidenum">
              <a:rPr lang="en-US" smtClean="0"/>
              <a:t>9</a:t>
            </a:fld>
            <a:endParaRPr lang="en-US"/>
          </a:p>
        </p:txBody>
      </p:sp>
    </p:spTree>
    <p:extLst>
      <p:ext uri="{BB962C8B-B14F-4D97-AF65-F5344CB8AC3E}">
        <p14:creationId xmlns:p14="http://schemas.microsoft.com/office/powerpoint/2010/main" val="1041705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C11ED7-21A5-9E4D-A7C0-1910003B54E7}" type="slidenum">
              <a:rPr lang="en-US" smtClean="0"/>
              <a:t>13</a:t>
            </a:fld>
            <a:endParaRPr lang="en-US"/>
          </a:p>
        </p:txBody>
      </p:sp>
    </p:spTree>
    <p:extLst>
      <p:ext uri="{BB962C8B-B14F-4D97-AF65-F5344CB8AC3E}">
        <p14:creationId xmlns:p14="http://schemas.microsoft.com/office/powerpoint/2010/main" val="315623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4BDF8-2010-6970-3012-4A2F6D73D6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9E1A42-3425-D329-0F08-E8EFD54323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90F6FA-99A2-825F-C879-3B469EAFC9E1}"/>
              </a:ext>
            </a:extLst>
          </p:cNvPr>
          <p:cNvSpPr>
            <a:spLocks noGrp="1"/>
          </p:cNvSpPr>
          <p:nvPr>
            <p:ph type="dt" sz="half" idx="10"/>
          </p:nvPr>
        </p:nvSpPr>
        <p:spPr/>
        <p:txBody>
          <a:bodyPr/>
          <a:lstStyle/>
          <a:p>
            <a:fld id="{BE8494D8-14F4-BA4C-87EF-BDE90CD5AC24}" type="datetimeFigureOut">
              <a:rPr lang="en-US" smtClean="0"/>
              <a:t>6/20/2022</a:t>
            </a:fld>
            <a:endParaRPr lang="en-US"/>
          </a:p>
        </p:txBody>
      </p:sp>
      <p:sp>
        <p:nvSpPr>
          <p:cNvPr id="5" name="Footer Placeholder 4">
            <a:extLst>
              <a:ext uri="{FF2B5EF4-FFF2-40B4-BE49-F238E27FC236}">
                <a16:creationId xmlns:a16="http://schemas.microsoft.com/office/drawing/2014/main" id="{6585F28A-82B6-B699-62E1-AC18591C28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69C700-2AF5-1A2B-E2E6-8E7E4802135A}"/>
              </a:ext>
            </a:extLst>
          </p:cNvPr>
          <p:cNvSpPr>
            <a:spLocks noGrp="1"/>
          </p:cNvSpPr>
          <p:nvPr>
            <p:ph type="sldNum" sz="quarter" idx="12"/>
          </p:nvPr>
        </p:nvSpPr>
        <p:spPr/>
        <p:txBody>
          <a:bodyPr/>
          <a:lstStyle/>
          <a:p>
            <a:fld id="{3B8F3768-1994-3449-8C73-90A5299882BD}" type="slidenum">
              <a:rPr lang="en-US" smtClean="0"/>
              <a:t>‹#›</a:t>
            </a:fld>
            <a:endParaRPr lang="en-US"/>
          </a:p>
        </p:txBody>
      </p:sp>
    </p:spTree>
    <p:extLst>
      <p:ext uri="{BB962C8B-B14F-4D97-AF65-F5344CB8AC3E}">
        <p14:creationId xmlns:p14="http://schemas.microsoft.com/office/powerpoint/2010/main" val="2526757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182AE-0406-A73C-6A48-A4D3137961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117CD5-22A0-CAAF-8775-03F94AE75E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C75218-A205-4653-5381-B52EDD0110F6}"/>
              </a:ext>
            </a:extLst>
          </p:cNvPr>
          <p:cNvSpPr>
            <a:spLocks noGrp="1"/>
          </p:cNvSpPr>
          <p:nvPr>
            <p:ph type="dt" sz="half" idx="10"/>
          </p:nvPr>
        </p:nvSpPr>
        <p:spPr/>
        <p:txBody>
          <a:bodyPr/>
          <a:lstStyle/>
          <a:p>
            <a:fld id="{BE8494D8-14F4-BA4C-87EF-BDE90CD5AC24}" type="datetimeFigureOut">
              <a:rPr lang="en-US" smtClean="0"/>
              <a:t>6/20/2022</a:t>
            </a:fld>
            <a:endParaRPr lang="en-US"/>
          </a:p>
        </p:txBody>
      </p:sp>
      <p:sp>
        <p:nvSpPr>
          <p:cNvPr id="5" name="Footer Placeholder 4">
            <a:extLst>
              <a:ext uri="{FF2B5EF4-FFF2-40B4-BE49-F238E27FC236}">
                <a16:creationId xmlns:a16="http://schemas.microsoft.com/office/drawing/2014/main" id="{00BED469-522B-8447-8E81-470976293C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CFD3E7-65F0-C71E-2FFF-589AEE212E24}"/>
              </a:ext>
            </a:extLst>
          </p:cNvPr>
          <p:cNvSpPr>
            <a:spLocks noGrp="1"/>
          </p:cNvSpPr>
          <p:nvPr>
            <p:ph type="sldNum" sz="quarter" idx="12"/>
          </p:nvPr>
        </p:nvSpPr>
        <p:spPr/>
        <p:txBody>
          <a:bodyPr/>
          <a:lstStyle/>
          <a:p>
            <a:fld id="{3B8F3768-1994-3449-8C73-90A5299882BD}" type="slidenum">
              <a:rPr lang="en-US" smtClean="0"/>
              <a:t>‹#›</a:t>
            </a:fld>
            <a:endParaRPr lang="en-US"/>
          </a:p>
        </p:txBody>
      </p:sp>
    </p:spTree>
    <p:extLst>
      <p:ext uri="{BB962C8B-B14F-4D97-AF65-F5344CB8AC3E}">
        <p14:creationId xmlns:p14="http://schemas.microsoft.com/office/powerpoint/2010/main" val="398222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62F03E-8394-80E7-0D2B-EC2CD63AAE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342D63-74DD-A299-FF2D-51AF429C4A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FCA2E2-0D1E-056C-94D6-550AB24D145B}"/>
              </a:ext>
            </a:extLst>
          </p:cNvPr>
          <p:cNvSpPr>
            <a:spLocks noGrp="1"/>
          </p:cNvSpPr>
          <p:nvPr>
            <p:ph type="dt" sz="half" idx="10"/>
          </p:nvPr>
        </p:nvSpPr>
        <p:spPr/>
        <p:txBody>
          <a:bodyPr/>
          <a:lstStyle/>
          <a:p>
            <a:fld id="{BE8494D8-14F4-BA4C-87EF-BDE90CD5AC24}" type="datetimeFigureOut">
              <a:rPr lang="en-US" smtClean="0"/>
              <a:t>6/20/2022</a:t>
            </a:fld>
            <a:endParaRPr lang="en-US"/>
          </a:p>
        </p:txBody>
      </p:sp>
      <p:sp>
        <p:nvSpPr>
          <p:cNvPr id="5" name="Footer Placeholder 4">
            <a:extLst>
              <a:ext uri="{FF2B5EF4-FFF2-40B4-BE49-F238E27FC236}">
                <a16:creationId xmlns:a16="http://schemas.microsoft.com/office/drawing/2014/main" id="{484DF52E-620C-38EF-5CA6-62D1924954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A82061-7940-BF69-442E-A2FBA5ED8F58}"/>
              </a:ext>
            </a:extLst>
          </p:cNvPr>
          <p:cNvSpPr>
            <a:spLocks noGrp="1"/>
          </p:cNvSpPr>
          <p:nvPr>
            <p:ph type="sldNum" sz="quarter" idx="12"/>
          </p:nvPr>
        </p:nvSpPr>
        <p:spPr/>
        <p:txBody>
          <a:bodyPr/>
          <a:lstStyle/>
          <a:p>
            <a:fld id="{3B8F3768-1994-3449-8C73-90A5299882BD}" type="slidenum">
              <a:rPr lang="en-US" smtClean="0"/>
              <a:t>‹#›</a:t>
            </a:fld>
            <a:endParaRPr lang="en-US"/>
          </a:p>
        </p:txBody>
      </p:sp>
    </p:spTree>
    <p:extLst>
      <p:ext uri="{BB962C8B-B14F-4D97-AF65-F5344CB8AC3E}">
        <p14:creationId xmlns:p14="http://schemas.microsoft.com/office/powerpoint/2010/main" val="3308709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0" name="Google Shape;20;p4"/>
          <p:cNvSpPr txBox="1">
            <a:spLocks noGrp="1"/>
          </p:cNvSpPr>
          <p:nvPr>
            <p:ph type="body" idx="1"/>
          </p:nvPr>
        </p:nvSpPr>
        <p:spPr>
          <a:xfrm>
            <a:off x="2415000" y="1536633"/>
            <a:ext cx="9361600" cy="4555200"/>
          </a:xfrm>
          <a:prstGeom prst="rect">
            <a:avLst/>
          </a:prstGeom>
        </p:spPr>
        <p:txBody>
          <a:bodyPr spcFirstLastPara="1" wrap="square" lIns="91425" tIns="91425" rIns="91425" bIns="91425" anchor="t" anchorCtr="0">
            <a:normAutofit/>
          </a:bodyPr>
          <a:lstStyle>
            <a:lvl1pPr marL="609585" lvl="0" indent="-516454">
              <a:spcBef>
                <a:spcPts val="0"/>
              </a:spcBef>
              <a:spcAft>
                <a:spcPts val="0"/>
              </a:spcAft>
              <a:buSzPts val="2500"/>
              <a:buChar char="●"/>
              <a:defRPr/>
            </a:lvl1pPr>
            <a:lvl2pPr marL="1219170" lvl="1" indent="-482588">
              <a:spcBef>
                <a:spcPts val="0"/>
              </a:spcBef>
              <a:spcAft>
                <a:spcPts val="0"/>
              </a:spcAft>
              <a:buSzPts val="2100"/>
              <a:buChar char="○"/>
              <a:defRPr/>
            </a:lvl2pPr>
            <a:lvl3pPr marL="1828754" lvl="2" indent="-465655">
              <a:spcBef>
                <a:spcPts val="0"/>
              </a:spcBef>
              <a:spcAft>
                <a:spcPts val="0"/>
              </a:spcAft>
              <a:buSzPts val="1900"/>
              <a:buChar char="■"/>
              <a:defRPr/>
            </a:lvl3pPr>
            <a:lvl4pPr marL="2438339" lvl="3" indent="-448722">
              <a:spcBef>
                <a:spcPts val="0"/>
              </a:spcBef>
              <a:spcAft>
                <a:spcPts val="0"/>
              </a:spcAft>
              <a:buSzPts val="1700"/>
              <a:buChar char="●"/>
              <a:defRPr/>
            </a:lvl4pPr>
            <a:lvl5pPr marL="3047924" lvl="4" indent="-448722">
              <a:spcBef>
                <a:spcPts val="0"/>
              </a:spcBef>
              <a:spcAft>
                <a:spcPts val="0"/>
              </a:spcAft>
              <a:buSzPts val="1700"/>
              <a:buChar char="○"/>
              <a:defRPr/>
            </a:lvl5pPr>
            <a:lvl6pPr marL="3657509" lvl="5" indent="-448722">
              <a:spcBef>
                <a:spcPts val="0"/>
              </a:spcBef>
              <a:spcAft>
                <a:spcPts val="0"/>
              </a:spcAft>
              <a:buSzPts val="1700"/>
              <a:buChar char="■"/>
              <a:defRPr/>
            </a:lvl6pPr>
            <a:lvl7pPr marL="4267093" lvl="6" indent="-448722">
              <a:spcBef>
                <a:spcPts val="0"/>
              </a:spcBef>
              <a:spcAft>
                <a:spcPts val="0"/>
              </a:spcAft>
              <a:buSzPts val="1700"/>
              <a:buChar char="●"/>
              <a:defRPr/>
            </a:lvl7pPr>
            <a:lvl8pPr marL="4876678" lvl="7" indent="-448722">
              <a:spcBef>
                <a:spcPts val="0"/>
              </a:spcBef>
              <a:spcAft>
                <a:spcPts val="0"/>
              </a:spcAft>
              <a:buSzPts val="1700"/>
              <a:buChar char="○"/>
              <a:defRPr/>
            </a:lvl8pPr>
            <a:lvl9pPr marL="5486263" lvl="8" indent="-448722">
              <a:spcBef>
                <a:spcPts val="0"/>
              </a:spcBef>
              <a:spcAft>
                <a:spcPts val="0"/>
              </a:spcAft>
              <a:buSzPts val="1700"/>
              <a:buChar char="■"/>
              <a:defRPr/>
            </a:lvl9pPr>
          </a:lstStyle>
          <a:p>
            <a:endParaRPr/>
          </a:p>
        </p:txBody>
      </p:sp>
      <p:sp>
        <p:nvSpPr>
          <p:cNvPr id="21" name="Google Shape;21;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795147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E7513-D7FC-F711-5FD2-835BB1F2FC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B3983F-A073-B3D5-C843-3D523AA594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90F8DA-45F7-A62C-1E47-FEE0F6C39074}"/>
              </a:ext>
            </a:extLst>
          </p:cNvPr>
          <p:cNvSpPr>
            <a:spLocks noGrp="1"/>
          </p:cNvSpPr>
          <p:nvPr>
            <p:ph type="dt" sz="half" idx="10"/>
          </p:nvPr>
        </p:nvSpPr>
        <p:spPr/>
        <p:txBody>
          <a:bodyPr/>
          <a:lstStyle/>
          <a:p>
            <a:fld id="{BE8494D8-14F4-BA4C-87EF-BDE90CD5AC24}" type="datetimeFigureOut">
              <a:rPr lang="en-US" smtClean="0"/>
              <a:t>6/20/2022</a:t>
            </a:fld>
            <a:endParaRPr lang="en-US"/>
          </a:p>
        </p:txBody>
      </p:sp>
      <p:sp>
        <p:nvSpPr>
          <p:cNvPr id="5" name="Footer Placeholder 4">
            <a:extLst>
              <a:ext uri="{FF2B5EF4-FFF2-40B4-BE49-F238E27FC236}">
                <a16:creationId xmlns:a16="http://schemas.microsoft.com/office/drawing/2014/main" id="{668B68E6-1CE1-1EF8-17D1-590B55A008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A1C703-9AF2-F0FF-6BBB-3F5789E59895}"/>
              </a:ext>
            </a:extLst>
          </p:cNvPr>
          <p:cNvSpPr>
            <a:spLocks noGrp="1"/>
          </p:cNvSpPr>
          <p:nvPr>
            <p:ph type="sldNum" sz="quarter" idx="12"/>
          </p:nvPr>
        </p:nvSpPr>
        <p:spPr/>
        <p:txBody>
          <a:bodyPr/>
          <a:lstStyle/>
          <a:p>
            <a:fld id="{3B8F3768-1994-3449-8C73-90A5299882BD}" type="slidenum">
              <a:rPr lang="en-US" smtClean="0"/>
              <a:t>‹#›</a:t>
            </a:fld>
            <a:endParaRPr lang="en-US"/>
          </a:p>
        </p:txBody>
      </p:sp>
    </p:spTree>
    <p:extLst>
      <p:ext uri="{BB962C8B-B14F-4D97-AF65-F5344CB8AC3E}">
        <p14:creationId xmlns:p14="http://schemas.microsoft.com/office/powerpoint/2010/main" val="956696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FB8AA-4D85-A540-BF56-402D957EE2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0C8635-1AE5-34B1-AC08-0436D149EA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50B9CA-3EA4-073D-E9ED-A0C640D393AD}"/>
              </a:ext>
            </a:extLst>
          </p:cNvPr>
          <p:cNvSpPr>
            <a:spLocks noGrp="1"/>
          </p:cNvSpPr>
          <p:nvPr>
            <p:ph type="dt" sz="half" idx="10"/>
          </p:nvPr>
        </p:nvSpPr>
        <p:spPr/>
        <p:txBody>
          <a:bodyPr/>
          <a:lstStyle/>
          <a:p>
            <a:fld id="{BE8494D8-14F4-BA4C-87EF-BDE90CD5AC24}" type="datetimeFigureOut">
              <a:rPr lang="en-US" smtClean="0"/>
              <a:t>6/20/2022</a:t>
            </a:fld>
            <a:endParaRPr lang="en-US"/>
          </a:p>
        </p:txBody>
      </p:sp>
      <p:sp>
        <p:nvSpPr>
          <p:cNvPr id="5" name="Footer Placeholder 4">
            <a:extLst>
              <a:ext uri="{FF2B5EF4-FFF2-40B4-BE49-F238E27FC236}">
                <a16:creationId xmlns:a16="http://schemas.microsoft.com/office/drawing/2014/main" id="{EE37521C-A3A3-DB65-AC0F-FE68BEE259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82139D-D0F0-5F18-FBEB-08981BDAB59D}"/>
              </a:ext>
            </a:extLst>
          </p:cNvPr>
          <p:cNvSpPr>
            <a:spLocks noGrp="1"/>
          </p:cNvSpPr>
          <p:nvPr>
            <p:ph type="sldNum" sz="quarter" idx="12"/>
          </p:nvPr>
        </p:nvSpPr>
        <p:spPr/>
        <p:txBody>
          <a:bodyPr/>
          <a:lstStyle/>
          <a:p>
            <a:fld id="{3B8F3768-1994-3449-8C73-90A5299882BD}" type="slidenum">
              <a:rPr lang="en-US" smtClean="0"/>
              <a:t>‹#›</a:t>
            </a:fld>
            <a:endParaRPr lang="en-US"/>
          </a:p>
        </p:txBody>
      </p:sp>
    </p:spTree>
    <p:extLst>
      <p:ext uri="{BB962C8B-B14F-4D97-AF65-F5344CB8AC3E}">
        <p14:creationId xmlns:p14="http://schemas.microsoft.com/office/powerpoint/2010/main" val="3968200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147D8-DF78-2E8E-E9DB-E7FCD6B5E3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FB20EF-1094-212E-0083-64A08DEBBD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4A7681-C5E1-5D0E-FC23-457CC90D5C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B7448F-14A4-0C6B-CDAF-12D186B016CB}"/>
              </a:ext>
            </a:extLst>
          </p:cNvPr>
          <p:cNvSpPr>
            <a:spLocks noGrp="1"/>
          </p:cNvSpPr>
          <p:nvPr>
            <p:ph type="dt" sz="half" idx="10"/>
          </p:nvPr>
        </p:nvSpPr>
        <p:spPr/>
        <p:txBody>
          <a:bodyPr/>
          <a:lstStyle/>
          <a:p>
            <a:fld id="{BE8494D8-14F4-BA4C-87EF-BDE90CD5AC24}" type="datetimeFigureOut">
              <a:rPr lang="en-US" smtClean="0"/>
              <a:t>6/20/2022</a:t>
            </a:fld>
            <a:endParaRPr lang="en-US"/>
          </a:p>
        </p:txBody>
      </p:sp>
      <p:sp>
        <p:nvSpPr>
          <p:cNvPr id="6" name="Footer Placeholder 5">
            <a:extLst>
              <a:ext uri="{FF2B5EF4-FFF2-40B4-BE49-F238E27FC236}">
                <a16:creationId xmlns:a16="http://schemas.microsoft.com/office/drawing/2014/main" id="{64523110-2248-0B57-E054-80F5BDADFE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F9C60-A27E-1878-0B17-8D32F7C93AFD}"/>
              </a:ext>
            </a:extLst>
          </p:cNvPr>
          <p:cNvSpPr>
            <a:spLocks noGrp="1"/>
          </p:cNvSpPr>
          <p:nvPr>
            <p:ph type="sldNum" sz="quarter" idx="12"/>
          </p:nvPr>
        </p:nvSpPr>
        <p:spPr/>
        <p:txBody>
          <a:bodyPr/>
          <a:lstStyle/>
          <a:p>
            <a:fld id="{3B8F3768-1994-3449-8C73-90A5299882BD}" type="slidenum">
              <a:rPr lang="en-US" smtClean="0"/>
              <a:t>‹#›</a:t>
            </a:fld>
            <a:endParaRPr lang="en-US"/>
          </a:p>
        </p:txBody>
      </p:sp>
    </p:spTree>
    <p:extLst>
      <p:ext uri="{BB962C8B-B14F-4D97-AF65-F5344CB8AC3E}">
        <p14:creationId xmlns:p14="http://schemas.microsoft.com/office/powerpoint/2010/main" val="1414961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91F3E-96F4-8E9F-95C9-0F8D103455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4070A0-88BB-0821-4D08-CA897A9155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CC2CD8-0B42-82D5-D050-35EC7D4CDF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14BA29-3030-B67B-3E53-886EBA0581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26F090-72A9-9547-2DC6-4861DC2CF7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D1A5CA-7A25-5CF4-A6B0-8AB965A61EFA}"/>
              </a:ext>
            </a:extLst>
          </p:cNvPr>
          <p:cNvSpPr>
            <a:spLocks noGrp="1"/>
          </p:cNvSpPr>
          <p:nvPr>
            <p:ph type="dt" sz="half" idx="10"/>
          </p:nvPr>
        </p:nvSpPr>
        <p:spPr/>
        <p:txBody>
          <a:bodyPr/>
          <a:lstStyle/>
          <a:p>
            <a:fld id="{BE8494D8-14F4-BA4C-87EF-BDE90CD5AC24}" type="datetimeFigureOut">
              <a:rPr lang="en-US" smtClean="0"/>
              <a:t>6/20/2022</a:t>
            </a:fld>
            <a:endParaRPr lang="en-US"/>
          </a:p>
        </p:txBody>
      </p:sp>
      <p:sp>
        <p:nvSpPr>
          <p:cNvPr id="8" name="Footer Placeholder 7">
            <a:extLst>
              <a:ext uri="{FF2B5EF4-FFF2-40B4-BE49-F238E27FC236}">
                <a16:creationId xmlns:a16="http://schemas.microsoft.com/office/drawing/2014/main" id="{7BD27C64-BB4C-934B-73B7-E3B4143C2D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FBD39D-EA8B-A6FD-A067-9488F548F900}"/>
              </a:ext>
            </a:extLst>
          </p:cNvPr>
          <p:cNvSpPr>
            <a:spLocks noGrp="1"/>
          </p:cNvSpPr>
          <p:nvPr>
            <p:ph type="sldNum" sz="quarter" idx="12"/>
          </p:nvPr>
        </p:nvSpPr>
        <p:spPr/>
        <p:txBody>
          <a:bodyPr/>
          <a:lstStyle/>
          <a:p>
            <a:fld id="{3B8F3768-1994-3449-8C73-90A5299882BD}" type="slidenum">
              <a:rPr lang="en-US" smtClean="0"/>
              <a:t>‹#›</a:t>
            </a:fld>
            <a:endParaRPr lang="en-US"/>
          </a:p>
        </p:txBody>
      </p:sp>
    </p:spTree>
    <p:extLst>
      <p:ext uri="{BB962C8B-B14F-4D97-AF65-F5344CB8AC3E}">
        <p14:creationId xmlns:p14="http://schemas.microsoft.com/office/powerpoint/2010/main" val="526855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256F2-B5A4-7C6E-745F-C5CB2AD336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481347-4B0A-DC87-529F-EE5F19D2E3F6}"/>
              </a:ext>
            </a:extLst>
          </p:cNvPr>
          <p:cNvSpPr>
            <a:spLocks noGrp="1"/>
          </p:cNvSpPr>
          <p:nvPr>
            <p:ph type="dt" sz="half" idx="10"/>
          </p:nvPr>
        </p:nvSpPr>
        <p:spPr/>
        <p:txBody>
          <a:bodyPr/>
          <a:lstStyle/>
          <a:p>
            <a:fld id="{BE8494D8-14F4-BA4C-87EF-BDE90CD5AC24}" type="datetimeFigureOut">
              <a:rPr lang="en-US" smtClean="0"/>
              <a:t>6/20/2022</a:t>
            </a:fld>
            <a:endParaRPr lang="en-US"/>
          </a:p>
        </p:txBody>
      </p:sp>
      <p:sp>
        <p:nvSpPr>
          <p:cNvPr id="4" name="Footer Placeholder 3">
            <a:extLst>
              <a:ext uri="{FF2B5EF4-FFF2-40B4-BE49-F238E27FC236}">
                <a16:creationId xmlns:a16="http://schemas.microsoft.com/office/drawing/2014/main" id="{6292C078-B11B-BB16-61E2-224C891222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28DA62-013A-1298-1252-EE4630F26C80}"/>
              </a:ext>
            </a:extLst>
          </p:cNvPr>
          <p:cNvSpPr>
            <a:spLocks noGrp="1"/>
          </p:cNvSpPr>
          <p:nvPr>
            <p:ph type="sldNum" sz="quarter" idx="12"/>
          </p:nvPr>
        </p:nvSpPr>
        <p:spPr/>
        <p:txBody>
          <a:bodyPr/>
          <a:lstStyle/>
          <a:p>
            <a:fld id="{3B8F3768-1994-3449-8C73-90A5299882BD}" type="slidenum">
              <a:rPr lang="en-US" smtClean="0"/>
              <a:t>‹#›</a:t>
            </a:fld>
            <a:endParaRPr lang="en-US"/>
          </a:p>
        </p:txBody>
      </p:sp>
    </p:spTree>
    <p:extLst>
      <p:ext uri="{BB962C8B-B14F-4D97-AF65-F5344CB8AC3E}">
        <p14:creationId xmlns:p14="http://schemas.microsoft.com/office/powerpoint/2010/main" val="2921822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EC8BA-EE02-C912-FCB8-0EAF88DAE3CA}"/>
              </a:ext>
            </a:extLst>
          </p:cNvPr>
          <p:cNvSpPr>
            <a:spLocks noGrp="1"/>
          </p:cNvSpPr>
          <p:nvPr>
            <p:ph type="dt" sz="half" idx="10"/>
          </p:nvPr>
        </p:nvSpPr>
        <p:spPr/>
        <p:txBody>
          <a:bodyPr/>
          <a:lstStyle/>
          <a:p>
            <a:fld id="{BE8494D8-14F4-BA4C-87EF-BDE90CD5AC24}" type="datetimeFigureOut">
              <a:rPr lang="en-US" smtClean="0"/>
              <a:t>6/20/2022</a:t>
            </a:fld>
            <a:endParaRPr lang="en-US"/>
          </a:p>
        </p:txBody>
      </p:sp>
      <p:sp>
        <p:nvSpPr>
          <p:cNvPr id="3" name="Footer Placeholder 2">
            <a:extLst>
              <a:ext uri="{FF2B5EF4-FFF2-40B4-BE49-F238E27FC236}">
                <a16:creationId xmlns:a16="http://schemas.microsoft.com/office/drawing/2014/main" id="{5BEBDE75-57A4-5251-15C0-89234CD5319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19A2FF-502E-F8E4-C5A6-33E3866AF823}"/>
              </a:ext>
            </a:extLst>
          </p:cNvPr>
          <p:cNvSpPr>
            <a:spLocks noGrp="1"/>
          </p:cNvSpPr>
          <p:nvPr>
            <p:ph type="sldNum" sz="quarter" idx="12"/>
          </p:nvPr>
        </p:nvSpPr>
        <p:spPr/>
        <p:txBody>
          <a:bodyPr/>
          <a:lstStyle/>
          <a:p>
            <a:fld id="{3B8F3768-1994-3449-8C73-90A5299882BD}" type="slidenum">
              <a:rPr lang="en-US" smtClean="0"/>
              <a:t>‹#›</a:t>
            </a:fld>
            <a:endParaRPr lang="en-US"/>
          </a:p>
        </p:txBody>
      </p:sp>
    </p:spTree>
    <p:extLst>
      <p:ext uri="{BB962C8B-B14F-4D97-AF65-F5344CB8AC3E}">
        <p14:creationId xmlns:p14="http://schemas.microsoft.com/office/powerpoint/2010/main" val="252028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51CCF-EEF6-62F8-D813-592AAC393E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AFCEE7-90C6-0265-B39E-1A6A9ACD6A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10463C-5D43-B980-67C0-BE3D0FFDA5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A69053-2C60-33C4-1EEF-D77723B6E271}"/>
              </a:ext>
            </a:extLst>
          </p:cNvPr>
          <p:cNvSpPr>
            <a:spLocks noGrp="1"/>
          </p:cNvSpPr>
          <p:nvPr>
            <p:ph type="dt" sz="half" idx="10"/>
          </p:nvPr>
        </p:nvSpPr>
        <p:spPr/>
        <p:txBody>
          <a:bodyPr/>
          <a:lstStyle/>
          <a:p>
            <a:fld id="{BE8494D8-14F4-BA4C-87EF-BDE90CD5AC24}" type="datetimeFigureOut">
              <a:rPr lang="en-US" smtClean="0"/>
              <a:t>6/20/2022</a:t>
            </a:fld>
            <a:endParaRPr lang="en-US"/>
          </a:p>
        </p:txBody>
      </p:sp>
      <p:sp>
        <p:nvSpPr>
          <p:cNvPr id="6" name="Footer Placeholder 5">
            <a:extLst>
              <a:ext uri="{FF2B5EF4-FFF2-40B4-BE49-F238E27FC236}">
                <a16:creationId xmlns:a16="http://schemas.microsoft.com/office/drawing/2014/main" id="{75DC71B5-25DF-389A-7E87-42744A7F45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3D2C30-FABE-DB18-27AB-012259D93A7E}"/>
              </a:ext>
            </a:extLst>
          </p:cNvPr>
          <p:cNvSpPr>
            <a:spLocks noGrp="1"/>
          </p:cNvSpPr>
          <p:nvPr>
            <p:ph type="sldNum" sz="quarter" idx="12"/>
          </p:nvPr>
        </p:nvSpPr>
        <p:spPr/>
        <p:txBody>
          <a:bodyPr/>
          <a:lstStyle/>
          <a:p>
            <a:fld id="{3B8F3768-1994-3449-8C73-90A5299882BD}" type="slidenum">
              <a:rPr lang="en-US" smtClean="0"/>
              <a:t>‹#›</a:t>
            </a:fld>
            <a:endParaRPr lang="en-US"/>
          </a:p>
        </p:txBody>
      </p:sp>
    </p:spTree>
    <p:extLst>
      <p:ext uri="{BB962C8B-B14F-4D97-AF65-F5344CB8AC3E}">
        <p14:creationId xmlns:p14="http://schemas.microsoft.com/office/powerpoint/2010/main" val="305559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89D6D-759F-E8EE-EB56-CBB33C2000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841C21-95CD-7587-8717-0F0CAD5314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166B2C8-45DC-B255-90B3-2260F3A29A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ECAFF9-F194-0CAD-1715-FD7EFF28864D}"/>
              </a:ext>
            </a:extLst>
          </p:cNvPr>
          <p:cNvSpPr>
            <a:spLocks noGrp="1"/>
          </p:cNvSpPr>
          <p:nvPr>
            <p:ph type="dt" sz="half" idx="10"/>
          </p:nvPr>
        </p:nvSpPr>
        <p:spPr/>
        <p:txBody>
          <a:bodyPr/>
          <a:lstStyle/>
          <a:p>
            <a:fld id="{BE8494D8-14F4-BA4C-87EF-BDE90CD5AC24}" type="datetimeFigureOut">
              <a:rPr lang="en-US" smtClean="0"/>
              <a:t>6/20/2022</a:t>
            </a:fld>
            <a:endParaRPr lang="en-US"/>
          </a:p>
        </p:txBody>
      </p:sp>
      <p:sp>
        <p:nvSpPr>
          <p:cNvPr id="6" name="Footer Placeholder 5">
            <a:extLst>
              <a:ext uri="{FF2B5EF4-FFF2-40B4-BE49-F238E27FC236}">
                <a16:creationId xmlns:a16="http://schemas.microsoft.com/office/drawing/2014/main" id="{3246332F-4FC0-8A13-138F-97B1214E8B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38EF99-0E6C-12E2-2404-E096B3D3E978}"/>
              </a:ext>
            </a:extLst>
          </p:cNvPr>
          <p:cNvSpPr>
            <a:spLocks noGrp="1"/>
          </p:cNvSpPr>
          <p:nvPr>
            <p:ph type="sldNum" sz="quarter" idx="12"/>
          </p:nvPr>
        </p:nvSpPr>
        <p:spPr/>
        <p:txBody>
          <a:bodyPr/>
          <a:lstStyle/>
          <a:p>
            <a:fld id="{3B8F3768-1994-3449-8C73-90A5299882BD}" type="slidenum">
              <a:rPr lang="en-US" smtClean="0"/>
              <a:t>‹#›</a:t>
            </a:fld>
            <a:endParaRPr lang="en-US"/>
          </a:p>
        </p:txBody>
      </p:sp>
    </p:spTree>
    <p:extLst>
      <p:ext uri="{BB962C8B-B14F-4D97-AF65-F5344CB8AC3E}">
        <p14:creationId xmlns:p14="http://schemas.microsoft.com/office/powerpoint/2010/main" val="370763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D31A6-125A-0244-502E-03437A284C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AF39A7-FB0F-256A-C00C-805F2F1578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0A6344-2E14-2F14-A369-68F3741B53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8494D8-14F4-BA4C-87EF-BDE90CD5AC24}" type="datetimeFigureOut">
              <a:rPr lang="en-US" smtClean="0"/>
              <a:t>6/20/2022</a:t>
            </a:fld>
            <a:endParaRPr lang="en-US"/>
          </a:p>
        </p:txBody>
      </p:sp>
      <p:sp>
        <p:nvSpPr>
          <p:cNvPr id="5" name="Footer Placeholder 4">
            <a:extLst>
              <a:ext uri="{FF2B5EF4-FFF2-40B4-BE49-F238E27FC236}">
                <a16:creationId xmlns:a16="http://schemas.microsoft.com/office/drawing/2014/main" id="{E2443105-B3F5-7DFA-9DC5-09292351B4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61F791-EEED-36DF-0869-C9C2E3B954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8F3768-1994-3449-8C73-90A5299882BD}" type="slidenum">
              <a:rPr lang="en-US" smtClean="0"/>
              <a:t>‹#›</a:t>
            </a:fld>
            <a:endParaRPr lang="en-US"/>
          </a:p>
        </p:txBody>
      </p:sp>
    </p:spTree>
    <p:extLst>
      <p:ext uri="{BB962C8B-B14F-4D97-AF65-F5344CB8AC3E}">
        <p14:creationId xmlns:p14="http://schemas.microsoft.com/office/powerpoint/2010/main" val="3179113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76"/>
        <p:cNvGrpSpPr/>
        <p:nvPr/>
      </p:nvGrpSpPr>
      <p:grpSpPr>
        <a:xfrm>
          <a:off x="0" y="0"/>
          <a:ext cx="0" cy="0"/>
          <a:chOff x="0" y="0"/>
          <a:chExt cx="0" cy="0"/>
        </a:xfrm>
      </p:grpSpPr>
      <p:sp useBgFill="1">
        <p:nvSpPr>
          <p:cNvPr id="205" name="Rectangle 204">
            <a:extLst>
              <a:ext uri="{FF2B5EF4-FFF2-40B4-BE49-F238E27FC236}">
                <a16:creationId xmlns:a16="http://schemas.microsoft.com/office/drawing/2014/main" id="{BF4B7DD6-3B06-4C16-B34D-4DC3E3F2E8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Google Shape;177;p29"/>
          <p:cNvSpPr txBox="1">
            <a:spLocks noGrp="1"/>
          </p:cNvSpPr>
          <p:nvPr>
            <p:ph type="ctrTitle"/>
          </p:nvPr>
        </p:nvSpPr>
        <p:spPr>
          <a:xfrm>
            <a:off x="1303850" y="891541"/>
            <a:ext cx="5866189" cy="4074074"/>
          </a:xfrm>
          <a:prstGeom prst="rect">
            <a:avLst/>
          </a:prstGeom>
        </p:spPr>
        <p:txBody>
          <a:bodyPr spcFirstLastPara="1" lIns="121900" tIns="121900" rIns="121900" bIns="121900" anchorCtr="0">
            <a:normAutofit/>
          </a:bodyPr>
          <a:lstStyle/>
          <a:p>
            <a:pPr algn="l"/>
            <a:r>
              <a:rPr lang="en-US" sz="6800" b="1" dirty="0"/>
              <a:t>A Collaboration Framework for Use in Extension</a:t>
            </a:r>
          </a:p>
        </p:txBody>
      </p:sp>
      <p:sp>
        <p:nvSpPr>
          <p:cNvPr id="178" name="Google Shape;178;p29"/>
          <p:cNvSpPr txBox="1">
            <a:spLocks noGrp="1"/>
          </p:cNvSpPr>
          <p:nvPr>
            <p:ph type="subTitle" idx="1"/>
          </p:nvPr>
        </p:nvSpPr>
        <p:spPr>
          <a:xfrm>
            <a:off x="1303850" y="4965613"/>
            <a:ext cx="5866189" cy="921039"/>
          </a:xfrm>
          <a:prstGeom prst="rect">
            <a:avLst/>
          </a:prstGeom>
        </p:spPr>
        <p:txBody>
          <a:bodyPr spcFirstLastPara="1" lIns="121900" tIns="121900" rIns="121900" bIns="121900" anchorCtr="0">
            <a:normAutofit/>
          </a:bodyPr>
          <a:lstStyle/>
          <a:p>
            <a:pPr marL="0" indent="0">
              <a:buSzPct val="117647"/>
            </a:pPr>
            <a:r>
              <a:rPr lang="en-US" dirty="0"/>
              <a:t>Laura H. Downey</a:t>
            </a:r>
          </a:p>
        </p:txBody>
      </p:sp>
      <p:sp>
        <p:nvSpPr>
          <p:cNvPr id="207" name="Rectangle 206">
            <a:extLst>
              <a:ext uri="{FF2B5EF4-FFF2-40B4-BE49-F238E27FC236}">
                <a16:creationId xmlns:a16="http://schemas.microsoft.com/office/drawing/2014/main" id="{120582D2-07E2-46B9-8A77-58C7E6574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oogle Shape;22;p4">
            <a:extLst>
              <a:ext uri="{FF2B5EF4-FFF2-40B4-BE49-F238E27FC236}">
                <a16:creationId xmlns:a16="http://schemas.microsoft.com/office/drawing/2014/main" id="{A4E80631-73D4-28FE-6D80-A6C0BC85F070}"/>
              </a:ext>
            </a:extLst>
          </p:cNvPr>
          <p:cNvPicPr preferRelativeResize="0"/>
          <p:nvPr/>
        </p:nvPicPr>
        <p:blipFill>
          <a:blip r:embed="rId3"/>
          <a:stretch>
            <a:fillRect/>
          </a:stretch>
        </p:blipFill>
        <p:spPr>
          <a:xfrm>
            <a:off x="7552815" y="1997039"/>
            <a:ext cx="4000156" cy="2860111"/>
          </a:xfrm>
          <a:prstGeom prst="rect">
            <a:avLst/>
          </a:prstGeom>
          <a:noFill/>
          <a:effectLst>
            <a:outerShdw blurRad="406400" dist="317500" dir="5400000" sx="89000" sy="89000" rotWithShape="0">
              <a:prstClr val="black">
                <a:alpha val="15000"/>
              </a:prst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43C215-9235-4EF7-8928-19A0DE7404BE}"/>
              </a:ext>
            </a:extLst>
          </p:cNvPr>
          <p:cNvSpPr>
            <a:spLocks noGrp="1"/>
          </p:cNvSpPr>
          <p:nvPr>
            <p:ph type="title"/>
          </p:nvPr>
        </p:nvSpPr>
        <p:spPr/>
        <p:txBody>
          <a:bodyPr/>
          <a:lstStyle/>
          <a:p>
            <a:r>
              <a:rPr lang="en-US" b="1" dirty="0"/>
              <a:t>Coalition</a:t>
            </a:r>
          </a:p>
        </p:txBody>
      </p:sp>
      <p:sp>
        <p:nvSpPr>
          <p:cNvPr id="5" name="Content Placeholder 5">
            <a:extLst>
              <a:ext uri="{FF2B5EF4-FFF2-40B4-BE49-F238E27FC236}">
                <a16:creationId xmlns:a16="http://schemas.microsoft.com/office/drawing/2014/main" id="{217B6FA8-1027-42A6-BA4A-C1C85539498E}"/>
              </a:ext>
            </a:extLst>
          </p:cNvPr>
          <p:cNvSpPr>
            <a:spLocks noGrp="1"/>
          </p:cNvSpPr>
          <p:nvPr>
            <p:ph sz="half" idx="2"/>
          </p:nvPr>
        </p:nvSpPr>
        <p:spPr>
          <a:xfrm>
            <a:off x="6172200" y="1173892"/>
            <a:ext cx="5181600" cy="5003071"/>
          </a:xfrm>
        </p:spPr>
        <p:txBody>
          <a:bodyPr>
            <a:normAutofit fontScale="85000" lnSpcReduction="10000"/>
          </a:bodyPr>
          <a:lstStyle/>
          <a:p>
            <a:pPr marL="0" indent="0" algn="ctr">
              <a:buNone/>
            </a:pPr>
            <a:r>
              <a:rPr lang="en-US" b="1" dirty="0"/>
              <a:t>Red Lake Nation College</a:t>
            </a:r>
          </a:p>
          <a:p>
            <a:r>
              <a:rPr lang="en-US" dirty="0"/>
              <a:t>Coalition with local Indian Health Service</a:t>
            </a:r>
          </a:p>
          <a:p>
            <a:r>
              <a:rPr lang="en-US" dirty="0"/>
              <a:t>Existing external partner</a:t>
            </a:r>
          </a:p>
          <a:p>
            <a:r>
              <a:rPr lang="en-US" dirty="0"/>
              <a:t>Primary healthcare agency in the region</a:t>
            </a:r>
          </a:p>
          <a:p>
            <a:r>
              <a:rPr lang="en-US" dirty="0"/>
              <a:t>“There was uncertainty among some of the target population regarding whether or not vaccinations are supported in a cultural context.” </a:t>
            </a:r>
          </a:p>
          <a:p>
            <a:r>
              <a:rPr lang="en-US" dirty="0"/>
              <a:t>“The primary success was the increase in vaccination rates among students from 25% at the start of the project to 79% at the conclusion.”</a:t>
            </a:r>
          </a:p>
          <a:p>
            <a:endParaRPr lang="en-US" dirty="0"/>
          </a:p>
        </p:txBody>
      </p:sp>
      <p:pic>
        <p:nvPicPr>
          <p:cNvPr id="8" name="Google Shape;22;p4">
            <a:extLst>
              <a:ext uri="{FF2B5EF4-FFF2-40B4-BE49-F238E27FC236}">
                <a16:creationId xmlns:a16="http://schemas.microsoft.com/office/drawing/2014/main" id="{44E60DBE-75A5-4DDD-96B1-2E99B5A1408E}"/>
              </a:ext>
            </a:extLst>
          </p:cNvPr>
          <p:cNvPicPr preferRelativeResize="0"/>
          <p:nvPr/>
        </p:nvPicPr>
        <p:blipFill>
          <a:blip r:embed="rId2">
            <a:alphaModFix/>
          </a:blip>
          <a:stretch>
            <a:fillRect/>
          </a:stretch>
        </p:blipFill>
        <p:spPr>
          <a:xfrm>
            <a:off x="618181" y="2218829"/>
            <a:ext cx="4801974" cy="3429992"/>
          </a:xfrm>
          <a:prstGeom prst="rect">
            <a:avLst/>
          </a:prstGeom>
          <a:noFill/>
          <a:ln>
            <a:noFill/>
          </a:ln>
        </p:spPr>
      </p:pic>
    </p:spTree>
    <p:extLst>
      <p:ext uri="{BB962C8B-B14F-4D97-AF65-F5344CB8AC3E}">
        <p14:creationId xmlns:p14="http://schemas.microsoft.com/office/powerpoint/2010/main" val="1434826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DC5EA23A-F7D9-41A0-B5E2-C03B8CBCB4E4}"/>
              </a:ext>
            </a:extLst>
          </p:cNvPr>
          <p:cNvGrpSpPr/>
          <p:nvPr/>
        </p:nvGrpSpPr>
        <p:grpSpPr>
          <a:xfrm>
            <a:off x="738308" y="380406"/>
            <a:ext cx="10715383" cy="974100"/>
            <a:chOff x="738308" y="467870"/>
            <a:chExt cx="10715383" cy="974100"/>
          </a:xfrm>
        </p:grpSpPr>
        <p:sp>
          <p:nvSpPr>
            <p:cNvPr id="7" name="Freeform: Shape 6">
              <a:extLst>
                <a:ext uri="{FF2B5EF4-FFF2-40B4-BE49-F238E27FC236}">
                  <a16:creationId xmlns:a16="http://schemas.microsoft.com/office/drawing/2014/main" id="{48D557C5-8DF2-4139-814F-2DDEAD725380}"/>
                </a:ext>
              </a:extLst>
            </p:cNvPr>
            <p:cNvSpPr/>
            <p:nvPr/>
          </p:nvSpPr>
          <p:spPr>
            <a:xfrm>
              <a:off x="738308" y="467870"/>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chemeClr val="bg1">
                <a:lumMod val="75000"/>
                <a:alpha val="50196"/>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Networking</a:t>
              </a:r>
            </a:p>
          </p:txBody>
        </p:sp>
        <p:sp>
          <p:nvSpPr>
            <p:cNvPr id="8" name="Freeform: Shape 7">
              <a:extLst>
                <a:ext uri="{FF2B5EF4-FFF2-40B4-BE49-F238E27FC236}">
                  <a16:creationId xmlns:a16="http://schemas.microsoft.com/office/drawing/2014/main" id="{19BF7A6E-48EA-405F-BC81-81E7042BEF06}"/>
                </a:ext>
              </a:extLst>
            </p:cNvPr>
            <p:cNvSpPr/>
            <p:nvPr/>
          </p:nvSpPr>
          <p:spPr>
            <a:xfrm>
              <a:off x="2806693" y="467871"/>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chemeClr val="bg1">
                <a:lumMod val="75000"/>
                <a:alpha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Cooperation</a:t>
              </a:r>
            </a:p>
          </p:txBody>
        </p:sp>
        <p:sp>
          <p:nvSpPr>
            <p:cNvPr id="9" name="Freeform: Shape 8">
              <a:extLst>
                <a:ext uri="{FF2B5EF4-FFF2-40B4-BE49-F238E27FC236}">
                  <a16:creationId xmlns:a16="http://schemas.microsoft.com/office/drawing/2014/main" id="{8FA2A335-3D12-4175-8337-E538E2D23912}"/>
                </a:ext>
              </a:extLst>
            </p:cNvPr>
            <p:cNvSpPr/>
            <p:nvPr/>
          </p:nvSpPr>
          <p:spPr>
            <a:xfrm>
              <a:off x="4877276" y="467871"/>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chemeClr val="bg1">
                <a:lumMod val="75000"/>
                <a:alpha val="69804"/>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Coordination</a:t>
              </a:r>
            </a:p>
          </p:txBody>
        </p:sp>
        <p:sp>
          <p:nvSpPr>
            <p:cNvPr id="10" name="Freeform: Shape 9">
              <a:extLst>
                <a:ext uri="{FF2B5EF4-FFF2-40B4-BE49-F238E27FC236}">
                  <a16:creationId xmlns:a16="http://schemas.microsoft.com/office/drawing/2014/main" id="{501F2B17-89A3-4C41-A6F4-9E06A8804D72}"/>
                </a:ext>
              </a:extLst>
            </p:cNvPr>
            <p:cNvSpPr/>
            <p:nvPr/>
          </p:nvSpPr>
          <p:spPr>
            <a:xfrm>
              <a:off x="6943464" y="467871"/>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chemeClr val="bg1">
                <a:lumMod val="75000"/>
                <a:alpha val="85098"/>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Coalition</a:t>
              </a:r>
            </a:p>
          </p:txBody>
        </p:sp>
        <p:sp>
          <p:nvSpPr>
            <p:cNvPr id="11" name="Freeform: Shape 10">
              <a:extLst>
                <a:ext uri="{FF2B5EF4-FFF2-40B4-BE49-F238E27FC236}">
                  <a16:creationId xmlns:a16="http://schemas.microsoft.com/office/drawing/2014/main" id="{7894E656-0287-4763-8EE9-202C85A92376}"/>
                </a:ext>
              </a:extLst>
            </p:cNvPr>
            <p:cNvSpPr/>
            <p:nvPr/>
          </p:nvSpPr>
          <p:spPr>
            <a:xfrm>
              <a:off x="9018442" y="467871"/>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rgbClr val="F5862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Collaboration</a:t>
              </a:r>
            </a:p>
          </p:txBody>
        </p:sp>
      </p:grpSp>
      <p:sp>
        <p:nvSpPr>
          <p:cNvPr id="14" name="Content Placeholder 13">
            <a:extLst>
              <a:ext uri="{FF2B5EF4-FFF2-40B4-BE49-F238E27FC236}">
                <a16:creationId xmlns:a16="http://schemas.microsoft.com/office/drawing/2014/main" id="{1EAE563D-96D3-4417-92FC-82EA043959E8}"/>
              </a:ext>
            </a:extLst>
          </p:cNvPr>
          <p:cNvSpPr>
            <a:spLocks noGrp="1"/>
          </p:cNvSpPr>
          <p:nvPr>
            <p:ph idx="1"/>
          </p:nvPr>
        </p:nvSpPr>
        <p:spPr>
          <a:xfrm>
            <a:off x="838200" y="1579135"/>
            <a:ext cx="10515600" cy="5140980"/>
          </a:xfrm>
        </p:spPr>
        <p:txBody>
          <a:bodyPr>
            <a:normAutofit/>
          </a:bodyPr>
          <a:lstStyle/>
          <a:p>
            <a:pPr marL="0" indent="0">
              <a:buNone/>
            </a:pPr>
            <a:r>
              <a:rPr lang="en-US" b="1" dirty="0"/>
              <a:t>Relationship Description: </a:t>
            </a:r>
            <a:r>
              <a:rPr lang="en-US" dirty="0"/>
              <a:t>Partners contribute to joint activities and have identified personnel who help advise and make decisions about effective strategies and interventions; an interdependent system that works to address issues and opportunities. </a:t>
            </a:r>
          </a:p>
          <a:p>
            <a:pPr marL="0" indent="0">
              <a:buNone/>
            </a:pPr>
            <a:endParaRPr lang="en-US" b="1" dirty="0"/>
          </a:p>
          <a:p>
            <a:pPr marL="0" indent="0">
              <a:buNone/>
            </a:pPr>
            <a:r>
              <a:rPr lang="en-US" b="1" dirty="0"/>
              <a:t>Example: </a:t>
            </a:r>
            <a:r>
              <a:rPr lang="en-US" dirty="0"/>
              <a:t>The local public health agency organized a multi-agency group to address adult immunization rates. Extension is a partner who works to identify locally relevant strategies to educate community members on the importance of staying up-to-date on immunizations. </a:t>
            </a:r>
          </a:p>
        </p:txBody>
      </p:sp>
    </p:spTree>
    <p:extLst>
      <p:ext uri="{BB962C8B-B14F-4D97-AF65-F5344CB8AC3E}">
        <p14:creationId xmlns:p14="http://schemas.microsoft.com/office/powerpoint/2010/main" val="2008033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43C215-9235-4EF7-8928-19A0DE7404BE}"/>
              </a:ext>
            </a:extLst>
          </p:cNvPr>
          <p:cNvSpPr>
            <a:spLocks noGrp="1"/>
          </p:cNvSpPr>
          <p:nvPr>
            <p:ph type="title"/>
          </p:nvPr>
        </p:nvSpPr>
        <p:spPr/>
        <p:txBody>
          <a:bodyPr/>
          <a:lstStyle/>
          <a:p>
            <a:r>
              <a:rPr lang="en-US" b="1" dirty="0"/>
              <a:t>Collaboration</a:t>
            </a:r>
          </a:p>
        </p:txBody>
      </p:sp>
      <p:sp>
        <p:nvSpPr>
          <p:cNvPr id="6" name="Content Placeholder 5">
            <a:extLst>
              <a:ext uri="{FF2B5EF4-FFF2-40B4-BE49-F238E27FC236}">
                <a16:creationId xmlns:a16="http://schemas.microsoft.com/office/drawing/2014/main" id="{EA142219-2FC4-4772-B4E6-9BDE16AAC1E1}"/>
              </a:ext>
            </a:extLst>
          </p:cNvPr>
          <p:cNvSpPr>
            <a:spLocks noGrp="1"/>
          </p:cNvSpPr>
          <p:nvPr>
            <p:ph sz="half" idx="2"/>
          </p:nvPr>
        </p:nvSpPr>
        <p:spPr>
          <a:xfrm>
            <a:off x="6172200" y="1000897"/>
            <a:ext cx="5181600" cy="5176066"/>
          </a:xfrm>
        </p:spPr>
        <p:txBody>
          <a:bodyPr>
            <a:normAutofit fontScale="85000" lnSpcReduction="20000"/>
          </a:bodyPr>
          <a:lstStyle/>
          <a:p>
            <a:pPr marL="0" indent="0" algn="ctr">
              <a:buNone/>
            </a:pPr>
            <a:r>
              <a:rPr lang="en-US" b="1" dirty="0"/>
              <a:t>University of Maryland</a:t>
            </a:r>
          </a:p>
          <a:p>
            <a:r>
              <a:rPr lang="en-US" dirty="0"/>
              <a:t>Collaboration with community food bank, health department, and farm publication</a:t>
            </a:r>
          </a:p>
          <a:p>
            <a:r>
              <a:rPr lang="en-US" dirty="0"/>
              <a:t>“Through our partnerships, we were able to disseminate information to new audiences that we have not reached before. We also strengthened existing partnerships and collaborative efforts toward mutual goals and formed new visions for current and future programming efforts. Our team was able to work together to identify and pursue grant opportunities for community problem-solving and combine efforts for ongoing community needs assessment.”</a:t>
            </a:r>
          </a:p>
          <a:p>
            <a:endParaRPr lang="en-US" dirty="0"/>
          </a:p>
        </p:txBody>
      </p:sp>
      <p:pic>
        <p:nvPicPr>
          <p:cNvPr id="7" name="Google Shape;22;p4">
            <a:extLst>
              <a:ext uri="{FF2B5EF4-FFF2-40B4-BE49-F238E27FC236}">
                <a16:creationId xmlns:a16="http://schemas.microsoft.com/office/drawing/2014/main" id="{67CC659A-C87A-4A2B-AA1D-196E49D5F4FF}"/>
              </a:ext>
            </a:extLst>
          </p:cNvPr>
          <p:cNvPicPr preferRelativeResize="0"/>
          <p:nvPr/>
        </p:nvPicPr>
        <p:blipFill>
          <a:blip r:embed="rId2">
            <a:alphaModFix/>
          </a:blip>
          <a:stretch>
            <a:fillRect/>
          </a:stretch>
        </p:blipFill>
        <p:spPr>
          <a:xfrm>
            <a:off x="531684" y="2121777"/>
            <a:ext cx="4801974" cy="3429992"/>
          </a:xfrm>
          <a:prstGeom prst="rect">
            <a:avLst/>
          </a:prstGeom>
          <a:noFill/>
          <a:ln>
            <a:noFill/>
          </a:ln>
        </p:spPr>
      </p:pic>
    </p:spTree>
    <p:extLst>
      <p:ext uri="{BB962C8B-B14F-4D97-AF65-F5344CB8AC3E}">
        <p14:creationId xmlns:p14="http://schemas.microsoft.com/office/powerpoint/2010/main" val="2068280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7F144-73E4-41C8-BAA1-99F1173034AE}"/>
              </a:ext>
            </a:extLst>
          </p:cNvPr>
          <p:cNvSpPr>
            <a:spLocks noGrp="1"/>
          </p:cNvSpPr>
          <p:nvPr>
            <p:ph type="title"/>
          </p:nvPr>
        </p:nvSpPr>
        <p:spPr/>
        <p:txBody>
          <a:bodyPr/>
          <a:lstStyle/>
          <a:p>
            <a:r>
              <a:rPr lang="en-US" b="1" dirty="0"/>
              <a:t>Final Thoughts</a:t>
            </a:r>
          </a:p>
        </p:txBody>
      </p:sp>
      <p:sp>
        <p:nvSpPr>
          <p:cNvPr id="3" name="Content Placeholder 2">
            <a:extLst>
              <a:ext uri="{FF2B5EF4-FFF2-40B4-BE49-F238E27FC236}">
                <a16:creationId xmlns:a16="http://schemas.microsoft.com/office/drawing/2014/main" id="{1ADC23BA-FD0D-4F29-B4E6-4F933E353134}"/>
              </a:ext>
            </a:extLst>
          </p:cNvPr>
          <p:cNvSpPr>
            <a:spLocks noGrp="1"/>
          </p:cNvSpPr>
          <p:nvPr>
            <p:ph idx="1"/>
          </p:nvPr>
        </p:nvSpPr>
        <p:spPr/>
        <p:txBody>
          <a:bodyPr/>
          <a:lstStyle/>
          <a:p>
            <a:r>
              <a:rPr lang="en-US" dirty="0"/>
              <a:t>More intense relationships may not always be necessary for accomplishing project tasks.</a:t>
            </a:r>
          </a:p>
          <a:p>
            <a:endParaRPr lang="en-US" dirty="0"/>
          </a:p>
          <a:p>
            <a:r>
              <a:rPr lang="en-US" dirty="0"/>
              <a:t>Different contexts call for a specific type of working relationship.</a:t>
            </a:r>
          </a:p>
          <a:p>
            <a:endParaRPr lang="en-US" dirty="0"/>
          </a:p>
          <a:p>
            <a:r>
              <a:rPr lang="en-US" dirty="0"/>
              <a:t>An “ideal level” might evolve over time as Extension professionals’ needs change and/or the needs or demands of other organizations change.</a:t>
            </a:r>
          </a:p>
          <a:p>
            <a:endParaRPr lang="en-US" dirty="0"/>
          </a:p>
        </p:txBody>
      </p:sp>
    </p:spTree>
    <p:extLst>
      <p:ext uri="{BB962C8B-B14F-4D97-AF65-F5344CB8AC3E}">
        <p14:creationId xmlns:p14="http://schemas.microsoft.com/office/powerpoint/2010/main" val="3205371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B4C38-39FE-4D88-B53A-8D471C8FB442}"/>
              </a:ext>
            </a:extLst>
          </p:cNvPr>
          <p:cNvSpPr>
            <a:spLocks noGrp="1"/>
          </p:cNvSpPr>
          <p:nvPr>
            <p:ph type="title"/>
          </p:nvPr>
        </p:nvSpPr>
        <p:spPr>
          <a:xfrm>
            <a:off x="415600" y="211567"/>
            <a:ext cx="11360800" cy="763600"/>
          </a:xfrm>
        </p:spPr>
        <p:txBody>
          <a:bodyPr>
            <a:normAutofit fontScale="90000"/>
          </a:bodyPr>
          <a:lstStyle/>
          <a:p>
            <a:r>
              <a:rPr lang="en-US" b="1" dirty="0"/>
              <a:t>National Network for Collaboration Framework*</a:t>
            </a:r>
          </a:p>
        </p:txBody>
      </p:sp>
      <p:grpSp>
        <p:nvGrpSpPr>
          <p:cNvPr id="21" name="Group 20">
            <a:extLst>
              <a:ext uri="{FF2B5EF4-FFF2-40B4-BE49-F238E27FC236}">
                <a16:creationId xmlns:a16="http://schemas.microsoft.com/office/drawing/2014/main" id="{E61C6395-CF5D-47CA-8CAC-E26E75C60C8D}"/>
              </a:ext>
            </a:extLst>
          </p:cNvPr>
          <p:cNvGrpSpPr/>
          <p:nvPr/>
        </p:nvGrpSpPr>
        <p:grpSpPr>
          <a:xfrm>
            <a:off x="738308" y="975167"/>
            <a:ext cx="10715383" cy="5181592"/>
            <a:chOff x="792167" y="1464841"/>
            <a:chExt cx="10715383" cy="5181592"/>
          </a:xfrm>
        </p:grpSpPr>
        <p:sp>
          <p:nvSpPr>
            <p:cNvPr id="6" name="Freeform: Shape 5">
              <a:extLst>
                <a:ext uri="{FF2B5EF4-FFF2-40B4-BE49-F238E27FC236}">
                  <a16:creationId xmlns:a16="http://schemas.microsoft.com/office/drawing/2014/main" id="{FCDAA41D-DA81-4EE8-8CFC-3F58FCDB3C65}"/>
                </a:ext>
              </a:extLst>
            </p:cNvPr>
            <p:cNvSpPr/>
            <p:nvPr/>
          </p:nvSpPr>
          <p:spPr>
            <a:xfrm>
              <a:off x="792167" y="1464841"/>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rgbClr val="F58622">
                <a:alpha val="50196"/>
              </a:srgb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Networking</a:t>
              </a:r>
            </a:p>
          </p:txBody>
        </p:sp>
        <p:sp>
          <p:nvSpPr>
            <p:cNvPr id="7" name="Freeform: Shape 6">
              <a:extLst>
                <a:ext uri="{FF2B5EF4-FFF2-40B4-BE49-F238E27FC236}">
                  <a16:creationId xmlns:a16="http://schemas.microsoft.com/office/drawing/2014/main" id="{1B3E951A-D533-4138-B8D8-91534CDC4A85}"/>
                </a:ext>
              </a:extLst>
            </p:cNvPr>
            <p:cNvSpPr/>
            <p:nvPr/>
          </p:nvSpPr>
          <p:spPr>
            <a:xfrm>
              <a:off x="2860552" y="1464842"/>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rgbClr val="F58622">
                <a:alpha val="60000"/>
              </a:srgb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Cooperation</a:t>
              </a:r>
            </a:p>
          </p:txBody>
        </p:sp>
        <p:sp>
          <p:nvSpPr>
            <p:cNvPr id="8" name="Freeform: Shape 7">
              <a:extLst>
                <a:ext uri="{FF2B5EF4-FFF2-40B4-BE49-F238E27FC236}">
                  <a16:creationId xmlns:a16="http://schemas.microsoft.com/office/drawing/2014/main" id="{B5723521-E4FD-4A7F-ADEA-37205103F4EE}"/>
                </a:ext>
              </a:extLst>
            </p:cNvPr>
            <p:cNvSpPr/>
            <p:nvPr/>
          </p:nvSpPr>
          <p:spPr>
            <a:xfrm>
              <a:off x="4931135" y="1464842"/>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rgbClr val="F58622">
                <a:alpha val="69804"/>
              </a:srgb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Coordination</a:t>
              </a:r>
            </a:p>
          </p:txBody>
        </p:sp>
        <p:sp>
          <p:nvSpPr>
            <p:cNvPr id="9" name="Freeform: Shape 8">
              <a:extLst>
                <a:ext uri="{FF2B5EF4-FFF2-40B4-BE49-F238E27FC236}">
                  <a16:creationId xmlns:a16="http://schemas.microsoft.com/office/drawing/2014/main" id="{190C9285-610F-47EC-9C42-DC15376AA84B}"/>
                </a:ext>
              </a:extLst>
            </p:cNvPr>
            <p:cNvSpPr/>
            <p:nvPr/>
          </p:nvSpPr>
          <p:spPr>
            <a:xfrm>
              <a:off x="6997323" y="1464842"/>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rgbClr val="F58622">
                <a:alpha val="85098"/>
              </a:srgb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Coalition</a:t>
              </a:r>
            </a:p>
          </p:txBody>
        </p:sp>
        <p:sp>
          <p:nvSpPr>
            <p:cNvPr id="10" name="Freeform: Shape 9">
              <a:extLst>
                <a:ext uri="{FF2B5EF4-FFF2-40B4-BE49-F238E27FC236}">
                  <a16:creationId xmlns:a16="http://schemas.microsoft.com/office/drawing/2014/main" id="{3FA8BC3C-474E-402C-98BD-374C6DDAEAAC}"/>
                </a:ext>
              </a:extLst>
            </p:cNvPr>
            <p:cNvSpPr/>
            <p:nvPr/>
          </p:nvSpPr>
          <p:spPr>
            <a:xfrm>
              <a:off x="9072301" y="1464842"/>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rgbClr val="F5862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Collaboration</a:t>
              </a:r>
            </a:p>
          </p:txBody>
        </p:sp>
        <p:sp>
          <p:nvSpPr>
            <p:cNvPr id="11" name="Rectangle: Rounded Corners 10">
              <a:extLst>
                <a:ext uri="{FF2B5EF4-FFF2-40B4-BE49-F238E27FC236}">
                  <a16:creationId xmlns:a16="http://schemas.microsoft.com/office/drawing/2014/main" id="{17C3465F-9888-47C2-8FD5-B1B6FDFDD481}"/>
                </a:ext>
              </a:extLst>
            </p:cNvPr>
            <p:cNvSpPr/>
            <p:nvPr/>
          </p:nvSpPr>
          <p:spPr>
            <a:xfrm>
              <a:off x="5238749" y="2540977"/>
              <a:ext cx="1714500" cy="4105456"/>
            </a:xfrm>
            <a:prstGeom prst="roundRect">
              <a:avLst/>
            </a:prstGeom>
            <a:noFill/>
            <a:ln w="28575">
              <a:solidFill>
                <a:srgbClr val="FAC2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DB140BAD-317D-4863-86CD-71D003F3B5B8}"/>
                </a:ext>
              </a:extLst>
            </p:cNvPr>
            <p:cNvSpPr/>
            <p:nvPr/>
          </p:nvSpPr>
          <p:spPr>
            <a:xfrm>
              <a:off x="3195645" y="2540977"/>
              <a:ext cx="1714500" cy="4105456"/>
            </a:xfrm>
            <a:prstGeom prst="roundRect">
              <a:avLst/>
            </a:prstGeom>
            <a:noFill/>
            <a:ln w="28575">
              <a:solidFill>
                <a:srgbClr val="FAC2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BD84E45D-4256-4C57-88D1-F0B841BBD0D9}"/>
                </a:ext>
              </a:extLst>
            </p:cNvPr>
            <p:cNvSpPr/>
            <p:nvPr/>
          </p:nvSpPr>
          <p:spPr>
            <a:xfrm>
              <a:off x="1152541" y="2540977"/>
              <a:ext cx="1714500" cy="4105456"/>
            </a:xfrm>
            <a:prstGeom prst="roundRect">
              <a:avLst/>
            </a:prstGeom>
            <a:noFill/>
            <a:ln w="28575">
              <a:solidFill>
                <a:srgbClr val="FAC2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8B411320-3401-4136-A70E-3781811DB817}"/>
                </a:ext>
              </a:extLst>
            </p:cNvPr>
            <p:cNvSpPr/>
            <p:nvPr/>
          </p:nvSpPr>
          <p:spPr>
            <a:xfrm>
              <a:off x="7281853" y="2540977"/>
              <a:ext cx="1714500" cy="4105456"/>
            </a:xfrm>
            <a:prstGeom prst="roundRect">
              <a:avLst/>
            </a:prstGeom>
            <a:noFill/>
            <a:ln w="28575">
              <a:solidFill>
                <a:srgbClr val="FAC2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0D14E55C-831E-41B9-9AC3-C59FE5A6FD88}"/>
                </a:ext>
              </a:extLst>
            </p:cNvPr>
            <p:cNvSpPr/>
            <p:nvPr/>
          </p:nvSpPr>
          <p:spPr>
            <a:xfrm>
              <a:off x="9324957" y="2540977"/>
              <a:ext cx="1714500" cy="4105456"/>
            </a:xfrm>
            <a:prstGeom prst="roundRect">
              <a:avLst/>
            </a:prstGeom>
            <a:noFill/>
            <a:ln w="28575">
              <a:solidFill>
                <a:srgbClr val="FAC2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3373C26-F0CE-426C-A6D3-5F3ABCD9DFB7}"/>
                </a:ext>
              </a:extLst>
            </p:cNvPr>
            <p:cNvSpPr txBox="1"/>
            <p:nvPr/>
          </p:nvSpPr>
          <p:spPr>
            <a:xfrm>
              <a:off x="1110105" y="2690336"/>
              <a:ext cx="1714500" cy="1569660"/>
            </a:xfrm>
            <a:prstGeom prst="rect">
              <a:avLst/>
            </a:prstGeom>
            <a:noFill/>
          </p:spPr>
          <p:txBody>
            <a:bodyPr wrap="square" rtlCol="0">
              <a:spAutoFit/>
            </a:bodyPr>
            <a:lstStyle/>
            <a:p>
              <a:pPr marL="114300" indent="-114300">
                <a:buFont typeface="Arial" panose="020B0604020202020204" pitchFamily="34" charset="0"/>
                <a:buChar char="•"/>
              </a:pPr>
              <a:r>
                <a:rPr lang="en-US" sz="1600" dirty="0">
                  <a:solidFill>
                    <a:schemeClr val="bg2">
                      <a:lumMod val="25000"/>
                    </a:schemeClr>
                  </a:solidFill>
                </a:rPr>
                <a:t>No shared leadership</a:t>
              </a:r>
            </a:p>
            <a:p>
              <a:pPr marL="114300" indent="-114300">
                <a:buFont typeface="Arial" panose="020B0604020202020204" pitchFamily="34" charset="0"/>
                <a:buChar char="•"/>
              </a:pPr>
              <a:r>
                <a:rPr lang="en-US" sz="1600" dirty="0">
                  <a:solidFill>
                    <a:schemeClr val="bg2">
                      <a:lumMod val="25000"/>
                    </a:schemeClr>
                  </a:solidFill>
                </a:rPr>
                <a:t>No shared resources</a:t>
              </a:r>
            </a:p>
            <a:p>
              <a:pPr marL="114300" indent="-114300">
                <a:buFont typeface="Arial" panose="020B0604020202020204" pitchFamily="34" charset="0"/>
                <a:buChar char="•"/>
              </a:pPr>
              <a:r>
                <a:rPr lang="en-US" sz="1600" dirty="0">
                  <a:solidFill>
                    <a:schemeClr val="bg2">
                      <a:lumMod val="25000"/>
                    </a:schemeClr>
                  </a:solidFill>
                </a:rPr>
                <a:t>Informal communication</a:t>
              </a:r>
            </a:p>
          </p:txBody>
        </p:sp>
        <p:sp>
          <p:nvSpPr>
            <p:cNvPr id="17" name="TextBox 16">
              <a:extLst>
                <a:ext uri="{FF2B5EF4-FFF2-40B4-BE49-F238E27FC236}">
                  <a16:creationId xmlns:a16="http://schemas.microsoft.com/office/drawing/2014/main" id="{4F657F86-20C2-4C93-B868-F13FB9027065}"/>
                </a:ext>
              </a:extLst>
            </p:cNvPr>
            <p:cNvSpPr txBox="1"/>
            <p:nvPr/>
          </p:nvSpPr>
          <p:spPr>
            <a:xfrm>
              <a:off x="3238081" y="2719754"/>
              <a:ext cx="1629628" cy="2062103"/>
            </a:xfrm>
            <a:prstGeom prst="rect">
              <a:avLst/>
            </a:prstGeom>
            <a:noFill/>
          </p:spPr>
          <p:txBody>
            <a:bodyPr wrap="square" rtlCol="0">
              <a:spAutoFit/>
            </a:bodyPr>
            <a:lstStyle/>
            <a:p>
              <a:pPr marL="114300" indent="-114300">
                <a:buFont typeface="Arial" panose="020B0604020202020204" pitchFamily="34" charset="0"/>
                <a:buChar char="•"/>
              </a:pPr>
              <a:r>
                <a:rPr lang="en-US" sz="1600" dirty="0">
                  <a:solidFill>
                    <a:schemeClr val="bg2">
                      <a:lumMod val="25000"/>
                    </a:schemeClr>
                  </a:solidFill>
                </a:rPr>
                <a:t>No shared leadership</a:t>
              </a:r>
            </a:p>
            <a:p>
              <a:pPr marL="114300" indent="-114300">
                <a:buFont typeface="Arial" panose="020B0604020202020204" pitchFamily="34" charset="0"/>
                <a:buChar char="•"/>
              </a:pPr>
              <a:r>
                <a:rPr lang="en-US" sz="1600" dirty="0">
                  <a:solidFill>
                    <a:schemeClr val="bg2">
                      <a:lumMod val="25000"/>
                    </a:schemeClr>
                  </a:solidFill>
                </a:rPr>
                <a:t>Limited sharing of resources</a:t>
              </a:r>
            </a:p>
            <a:p>
              <a:pPr marL="114300" indent="-114300">
                <a:buFont typeface="Arial" panose="020B0604020202020204" pitchFamily="34" charset="0"/>
                <a:buChar char="•"/>
              </a:pPr>
              <a:r>
                <a:rPr lang="en-US" sz="1600" dirty="0">
                  <a:solidFill>
                    <a:schemeClr val="bg2">
                      <a:lumMod val="25000"/>
                    </a:schemeClr>
                  </a:solidFill>
                </a:rPr>
                <a:t>More communication to ensure tasks are done</a:t>
              </a:r>
            </a:p>
          </p:txBody>
        </p:sp>
        <p:sp>
          <p:nvSpPr>
            <p:cNvPr id="18" name="TextBox 17">
              <a:extLst>
                <a:ext uri="{FF2B5EF4-FFF2-40B4-BE49-F238E27FC236}">
                  <a16:creationId xmlns:a16="http://schemas.microsoft.com/office/drawing/2014/main" id="{0410A4D3-4CA8-415E-843E-4F8D8BCB6F03}"/>
                </a:ext>
              </a:extLst>
            </p:cNvPr>
            <p:cNvSpPr txBox="1"/>
            <p:nvPr/>
          </p:nvSpPr>
          <p:spPr>
            <a:xfrm>
              <a:off x="5249073" y="2716823"/>
              <a:ext cx="1714500" cy="2062103"/>
            </a:xfrm>
            <a:prstGeom prst="rect">
              <a:avLst/>
            </a:prstGeom>
            <a:noFill/>
          </p:spPr>
          <p:txBody>
            <a:bodyPr wrap="square" rtlCol="0">
              <a:spAutoFit/>
            </a:bodyPr>
            <a:lstStyle/>
            <a:p>
              <a:pPr marL="114300" indent="-114300">
                <a:buFont typeface="Arial" panose="020B0604020202020204" pitchFamily="34" charset="0"/>
                <a:buChar char="•"/>
              </a:pPr>
              <a:r>
                <a:rPr lang="en-US" sz="1600" dirty="0">
                  <a:solidFill>
                    <a:schemeClr val="bg2">
                      <a:lumMod val="25000"/>
                    </a:schemeClr>
                  </a:solidFill>
                </a:rPr>
                <a:t>No shared leadership</a:t>
              </a:r>
            </a:p>
            <a:p>
              <a:pPr marL="114300" indent="-114300">
                <a:buFont typeface="Arial" panose="020B0604020202020204" pitchFamily="34" charset="0"/>
                <a:buChar char="•"/>
              </a:pPr>
              <a:r>
                <a:rPr lang="en-US" sz="1600" dirty="0">
                  <a:solidFill>
                    <a:schemeClr val="bg2">
                      <a:lumMod val="25000"/>
                    </a:schemeClr>
                  </a:solidFill>
                </a:rPr>
                <a:t>Emphasize sharing resources</a:t>
              </a:r>
            </a:p>
            <a:p>
              <a:pPr marL="114300" indent="-114300">
                <a:buFont typeface="Arial" panose="020B0604020202020204" pitchFamily="34" charset="0"/>
                <a:buChar char="•"/>
              </a:pPr>
              <a:r>
                <a:rPr lang="en-US" sz="1600" dirty="0">
                  <a:solidFill>
                    <a:schemeClr val="bg2">
                      <a:lumMod val="25000"/>
                    </a:schemeClr>
                  </a:solidFill>
                </a:rPr>
                <a:t>Frequent and clear communication</a:t>
              </a:r>
            </a:p>
          </p:txBody>
        </p:sp>
        <p:sp>
          <p:nvSpPr>
            <p:cNvPr id="19" name="TextBox 18">
              <a:extLst>
                <a:ext uri="{FF2B5EF4-FFF2-40B4-BE49-F238E27FC236}">
                  <a16:creationId xmlns:a16="http://schemas.microsoft.com/office/drawing/2014/main" id="{ACC95639-034B-491F-87B4-B9FAFC09168B}"/>
                </a:ext>
              </a:extLst>
            </p:cNvPr>
            <p:cNvSpPr txBox="1"/>
            <p:nvPr/>
          </p:nvSpPr>
          <p:spPr>
            <a:xfrm>
              <a:off x="7400133" y="2719754"/>
              <a:ext cx="1629628" cy="3293209"/>
            </a:xfrm>
            <a:prstGeom prst="rect">
              <a:avLst/>
            </a:prstGeom>
            <a:noFill/>
          </p:spPr>
          <p:txBody>
            <a:bodyPr wrap="square" rtlCol="0">
              <a:spAutoFit/>
            </a:bodyPr>
            <a:lstStyle/>
            <a:p>
              <a:pPr marL="114300" indent="-114300">
                <a:buFont typeface="Arial" panose="020B0604020202020204" pitchFamily="34" charset="0"/>
                <a:buChar char="•"/>
              </a:pPr>
              <a:r>
                <a:rPr lang="en-US" sz="1600" dirty="0">
                  <a:solidFill>
                    <a:schemeClr val="bg2">
                      <a:lumMod val="25000"/>
                    </a:schemeClr>
                  </a:solidFill>
                </a:rPr>
                <a:t>Shared leadership and clearly defined roles for group members</a:t>
              </a:r>
            </a:p>
            <a:p>
              <a:pPr marL="114300" indent="-114300">
                <a:buFont typeface="Arial" panose="020B0604020202020204" pitchFamily="34" charset="0"/>
                <a:buChar char="•"/>
              </a:pPr>
              <a:r>
                <a:rPr lang="en-US" sz="1600" dirty="0">
                  <a:solidFill>
                    <a:schemeClr val="bg2">
                      <a:lumMod val="25000"/>
                    </a:schemeClr>
                  </a:solidFill>
                </a:rPr>
                <a:t>Generate new resources (human, fiscal, or technical)</a:t>
              </a:r>
            </a:p>
            <a:p>
              <a:pPr marL="114300" indent="-114300">
                <a:buFont typeface="Arial" panose="020B0604020202020204" pitchFamily="34" charset="0"/>
                <a:buChar char="•"/>
              </a:pPr>
              <a:r>
                <a:rPr lang="en-US" sz="1600" dirty="0">
                  <a:solidFill>
                    <a:schemeClr val="bg2">
                      <a:lumMod val="25000"/>
                    </a:schemeClr>
                  </a:solidFill>
                </a:rPr>
                <a:t>Communication is frequent and a priority to those involved</a:t>
              </a:r>
            </a:p>
          </p:txBody>
        </p:sp>
        <p:sp>
          <p:nvSpPr>
            <p:cNvPr id="20" name="TextBox 19">
              <a:extLst>
                <a:ext uri="{FF2B5EF4-FFF2-40B4-BE49-F238E27FC236}">
                  <a16:creationId xmlns:a16="http://schemas.microsoft.com/office/drawing/2014/main" id="{1724A62B-6642-4BB8-98A8-7A70136F0EA0}"/>
                </a:ext>
              </a:extLst>
            </p:cNvPr>
            <p:cNvSpPr txBox="1"/>
            <p:nvPr/>
          </p:nvSpPr>
          <p:spPr>
            <a:xfrm>
              <a:off x="9367395" y="2716823"/>
              <a:ext cx="1714500" cy="2308324"/>
            </a:xfrm>
            <a:prstGeom prst="rect">
              <a:avLst/>
            </a:prstGeom>
            <a:noFill/>
          </p:spPr>
          <p:txBody>
            <a:bodyPr wrap="square" rtlCol="0">
              <a:spAutoFit/>
            </a:bodyPr>
            <a:lstStyle/>
            <a:p>
              <a:pPr marL="114300" indent="-114300">
                <a:buFont typeface="Arial" panose="020B0604020202020204" pitchFamily="34" charset="0"/>
                <a:buChar char="•"/>
              </a:pPr>
              <a:r>
                <a:rPr lang="en-US" sz="1600" dirty="0">
                  <a:solidFill>
                    <a:schemeClr val="bg2">
                      <a:lumMod val="25000"/>
                    </a:schemeClr>
                  </a:solidFill>
                </a:rPr>
                <a:t>Leadership high, trust level high, productivity high</a:t>
              </a:r>
            </a:p>
            <a:p>
              <a:pPr marL="114300" indent="-114300">
                <a:buFont typeface="Arial" panose="020B0604020202020204" pitchFamily="34" charset="0"/>
                <a:buChar char="•"/>
              </a:pPr>
              <a:r>
                <a:rPr lang="en-US" sz="1600" dirty="0">
                  <a:solidFill>
                    <a:schemeClr val="bg2">
                      <a:lumMod val="25000"/>
                    </a:schemeClr>
                  </a:solidFill>
                </a:rPr>
                <a:t>Ideas and decisions equally shared</a:t>
              </a:r>
            </a:p>
            <a:p>
              <a:pPr marL="114300" indent="-114300">
                <a:buFont typeface="Arial" panose="020B0604020202020204" pitchFamily="34" charset="0"/>
                <a:buChar char="•"/>
              </a:pPr>
              <a:r>
                <a:rPr lang="en-US" sz="1600" dirty="0">
                  <a:solidFill>
                    <a:schemeClr val="bg2">
                      <a:lumMod val="25000"/>
                    </a:schemeClr>
                  </a:solidFill>
                </a:rPr>
                <a:t>Highly developed communication</a:t>
              </a:r>
            </a:p>
          </p:txBody>
        </p:sp>
      </p:grpSp>
      <p:sp>
        <p:nvSpPr>
          <p:cNvPr id="3" name="TextBox 2">
            <a:extLst>
              <a:ext uri="{FF2B5EF4-FFF2-40B4-BE49-F238E27FC236}">
                <a16:creationId xmlns:a16="http://schemas.microsoft.com/office/drawing/2014/main" id="{08C210F0-D551-45BB-89AA-B38F7290ACAD}"/>
              </a:ext>
            </a:extLst>
          </p:cNvPr>
          <p:cNvSpPr txBox="1"/>
          <p:nvPr/>
        </p:nvSpPr>
        <p:spPr>
          <a:xfrm>
            <a:off x="575854" y="6284602"/>
            <a:ext cx="11038091" cy="477888"/>
          </a:xfrm>
          <a:prstGeom prst="rect">
            <a:avLst/>
          </a:prstGeom>
          <a:noFill/>
        </p:spPr>
        <p:txBody>
          <a:bodyPr wrap="square" rtlCol="0">
            <a:spAutoFit/>
          </a:bodyPr>
          <a:lstStyle/>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*Bergstrom, A., Clark, R., Hogue, 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Iyechad</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T., Miller, J., Mullen, S., . . . Thurston, F. (1995). </a:t>
            </a:r>
            <a:r>
              <a:rPr lang="en-US" sz="1200" i="1" dirty="0">
                <a:effectLst/>
                <a:latin typeface="Times New Roman" panose="02020603050405020304" pitchFamily="18" charset="0"/>
                <a:ea typeface="Calibri" panose="020F0502020204030204" pitchFamily="34" charset="0"/>
                <a:cs typeface="Times New Roman" panose="02020603050405020304" pitchFamily="18" charset="0"/>
              </a:rPr>
              <a:t>Collaboration framework: Addressing community capacity</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Fargo, ND: The National Network for Collaboration. Retrieved from http://www.uvm.edu/crs/nnco/collab/framework.html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0748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DC5EA23A-F7D9-41A0-B5E2-C03B8CBCB4E4}"/>
              </a:ext>
            </a:extLst>
          </p:cNvPr>
          <p:cNvGrpSpPr/>
          <p:nvPr/>
        </p:nvGrpSpPr>
        <p:grpSpPr>
          <a:xfrm>
            <a:off x="738308" y="380406"/>
            <a:ext cx="10715383" cy="974100"/>
            <a:chOff x="738308" y="467870"/>
            <a:chExt cx="10715383" cy="974100"/>
          </a:xfrm>
        </p:grpSpPr>
        <p:sp>
          <p:nvSpPr>
            <p:cNvPr id="7" name="Freeform: Shape 6">
              <a:extLst>
                <a:ext uri="{FF2B5EF4-FFF2-40B4-BE49-F238E27FC236}">
                  <a16:creationId xmlns:a16="http://schemas.microsoft.com/office/drawing/2014/main" id="{48D557C5-8DF2-4139-814F-2DDEAD725380}"/>
                </a:ext>
              </a:extLst>
            </p:cNvPr>
            <p:cNvSpPr/>
            <p:nvPr/>
          </p:nvSpPr>
          <p:spPr>
            <a:xfrm>
              <a:off x="738308" y="467870"/>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rgbClr val="F58622">
                <a:alpha val="50196"/>
              </a:srgb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Networking</a:t>
              </a:r>
            </a:p>
          </p:txBody>
        </p:sp>
        <p:sp>
          <p:nvSpPr>
            <p:cNvPr id="8" name="Freeform: Shape 7">
              <a:extLst>
                <a:ext uri="{FF2B5EF4-FFF2-40B4-BE49-F238E27FC236}">
                  <a16:creationId xmlns:a16="http://schemas.microsoft.com/office/drawing/2014/main" id="{19BF7A6E-48EA-405F-BC81-81E7042BEF06}"/>
                </a:ext>
              </a:extLst>
            </p:cNvPr>
            <p:cNvSpPr/>
            <p:nvPr/>
          </p:nvSpPr>
          <p:spPr>
            <a:xfrm>
              <a:off x="2806693" y="467871"/>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chemeClr val="bg1">
                <a:lumMod val="75000"/>
                <a:alpha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Cooperation</a:t>
              </a:r>
            </a:p>
          </p:txBody>
        </p:sp>
        <p:sp>
          <p:nvSpPr>
            <p:cNvPr id="9" name="Freeform: Shape 8">
              <a:extLst>
                <a:ext uri="{FF2B5EF4-FFF2-40B4-BE49-F238E27FC236}">
                  <a16:creationId xmlns:a16="http://schemas.microsoft.com/office/drawing/2014/main" id="{8FA2A335-3D12-4175-8337-E538E2D23912}"/>
                </a:ext>
              </a:extLst>
            </p:cNvPr>
            <p:cNvSpPr/>
            <p:nvPr/>
          </p:nvSpPr>
          <p:spPr>
            <a:xfrm>
              <a:off x="4877276" y="467871"/>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chemeClr val="bg1">
                <a:lumMod val="75000"/>
                <a:alpha val="69804"/>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Coordination</a:t>
              </a:r>
            </a:p>
          </p:txBody>
        </p:sp>
        <p:sp>
          <p:nvSpPr>
            <p:cNvPr id="10" name="Freeform: Shape 9">
              <a:extLst>
                <a:ext uri="{FF2B5EF4-FFF2-40B4-BE49-F238E27FC236}">
                  <a16:creationId xmlns:a16="http://schemas.microsoft.com/office/drawing/2014/main" id="{501F2B17-89A3-4C41-A6F4-9E06A8804D72}"/>
                </a:ext>
              </a:extLst>
            </p:cNvPr>
            <p:cNvSpPr/>
            <p:nvPr/>
          </p:nvSpPr>
          <p:spPr>
            <a:xfrm>
              <a:off x="6943464" y="467871"/>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chemeClr val="bg1">
                <a:lumMod val="75000"/>
                <a:alpha val="85098"/>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Coalition</a:t>
              </a:r>
            </a:p>
          </p:txBody>
        </p:sp>
        <p:sp>
          <p:nvSpPr>
            <p:cNvPr id="11" name="Freeform: Shape 10">
              <a:extLst>
                <a:ext uri="{FF2B5EF4-FFF2-40B4-BE49-F238E27FC236}">
                  <a16:creationId xmlns:a16="http://schemas.microsoft.com/office/drawing/2014/main" id="{7894E656-0287-4763-8EE9-202C85A92376}"/>
                </a:ext>
              </a:extLst>
            </p:cNvPr>
            <p:cNvSpPr/>
            <p:nvPr/>
          </p:nvSpPr>
          <p:spPr>
            <a:xfrm>
              <a:off x="9018442" y="467871"/>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chemeClr val="bg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Collaboration</a:t>
              </a:r>
            </a:p>
          </p:txBody>
        </p:sp>
      </p:grpSp>
      <p:sp>
        <p:nvSpPr>
          <p:cNvPr id="14" name="Content Placeholder 13">
            <a:extLst>
              <a:ext uri="{FF2B5EF4-FFF2-40B4-BE49-F238E27FC236}">
                <a16:creationId xmlns:a16="http://schemas.microsoft.com/office/drawing/2014/main" id="{1EAE563D-96D3-4417-92FC-82EA043959E8}"/>
              </a:ext>
            </a:extLst>
          </p:cNvPr>
          <p:cNvSpPr>
            <a:spLocks noGrp="1"/>
          </p:cNvSpPr>
          <p:nvPr>
            <p:ph idx="1"/>
          </p:nvPr>
        </p:nvSpPr>
        <p:spPr>
          <a:xfrm>
            <a:off x="838200" y="1579135"/>
            <a:ext cx="10515600" cy="4351338"/>
          </a:xfrm>
        </p:spPr>
        <p:txBody>
          <a:bodyPr>
            <a:normAutofit/>
          </a:bodyPr>
          <a:lstStyle/>
          <a:p>
            <a:pPr marL="0" indent="0">
              <a:buNone/>
            </a:pPr>
            <a:r>
              <a:rPr lang="en-US" b="1" dirty="0"/>
              <a:t>Relationship Description: </a:t>
            </a:r>
            <a:r>
              <a:rPr lang="en-US" dirty="0"/>
              <a:t>Partners dialog and share information.</a:t>
            </a:r>
          </a:p>
          <a:p>
            <a:pPr marL="0" indent="0">
              <a:buNone/>
            </a:pPr>
            <a:endParaRPr lang="en-US" b="1" dirty="0"/>
          </a:p>
          <a:p>
            <a:pPr marL="0" indent="0">
              <a:buNone/>
            </a:pPr>
            <a:r>
              <a:rPr lang="en-US" b="1" dirty="0"/>
              <a:t>Example: </a:t>
            </a:r>
            <a:r>
              <a:rPr lang="en-US" dirty="0"/>
              <a:t>Extension professional and another agency’s employees share information about immunization education efforts they provide independently to adults.</a:t>
            </a:r>
          </a:p>
          <a:p>
            <a:pPr marL="0" indent="0">
              <a:buNone/>
            </a:pPr>
            <a:endParaRPr lang="en-US" b="1" dirty="0"/>
          </a:p>
          <a:p>
            <a:pPr marL="0" indent="0">
              <a:buNone/>
            </a:pPr>
            <a:endParaRPr lang="en-US" b="1" dirty="0"/>
          </a:p>
          <a:p>
            <a:pPr marL="0" indent="0">
              <a:buNone/>
            </a:pPr>
            <a:endParaRPr lang="en-US" dirty="0"/>
          </a:p>
        </p:txBody>
      </p:sp>
    </p:spTree>
    <p:extLst>
      <p:ext uri="{BB962C8B-B14F-4D97-AF65-F5344CB8AC3E}">
        <p14:creationId xmlns:p14="http://schemas.microsoft.com/office/powerpoint/2010/main" val="4284581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43C215-9235-4EF7-8928-19A0DE7404BE}"/>
              </a:ext>
            </a:extLst>
          </p:cNvPr>
          <p:cNvSpPr>
            <a:spLocks noGrp="1"/>
          </p:cNvSpPr>
          <p:nvPr>
            <p:ph type="title"/>
          </p:nvPr>
        </p:nvSpPr>
        <p:spPr/>
        <p:txBody>
          <a:bodyPr/>
          <a:lstStyle/>
          <a:p>
            <a:r>
              <a:rPr lang="en-US" b="1" dirty="0"/>
              <a:t>Networking</a:t>
            </a:r>
          </a:p>
        </p:txBody>
      </p:sp>
      <p:sp>
        <p:nvSpPr>
          <p:cNvPr id="6" name="Content Placeholder 5">
            <a:extLst>
              <a:ext uri="{FF2B5EF4-FFF2-40B4-BE49-F238E27FC236}">
                <a16:creationId xmlns:a16="http://schemas.microsoft.com/office/drawing/2014/main" id="{EA142219-2FC4-4772-B4E6-9BDE16AAC1E1}"/>
              </a:ext>
            </a:extLst>
          </p:cNvPr>
          <p:cNvSpPr>
            <a:spLocks noGrp="1"/>
          </p:cNvSpPr>
          <p:nvPr>
            <p:ph sz="half" idx="2"/>
          </p:nvPr>
        </p:nvSpPr>
        <p:spPr/>
        <p:txBody>
          <a:bodyPr/>
          <a:lstStyle/>
          <a:p>
            <a:pPr marL="0" indent="0">
              <a:buNone/>
            </a:pPr>
            <a:r>
              <a:rPr lang="en-US" b="1" dirty="0"/>
              <a:t>Pennsylvania State University</a:t>
            </a:r>
          </a:p>
          <a:p>
            <a:r>
              <a:rPr lang="en-US" dirty="0"/>
              <a:t>Dialogue with the College of Nursing Faculty</a:t>
            </a:r>
          </a:p>
          <a:p>
            <a:r>
              <a:rPr lang="en-US" dirty="0"/>
              <a:t>New internal partner</a:t>
            </a:r>
          </a:p>
          <a:p>
            <a:r>
              <a:rPr lang="en-US" dirty="0"/>
              <a:t>Success in relationship-building and expanding their network</a:t>
            </a:r>
          </a:p>
          <a:p>
            <a:r>
              <a:rPr lang="en-US" dirty="0"/>
              <a:t>“…opened the door to potential collaborative efforts in the future”</a:t>
            </a:r>
          </a:p>
          <a:p>
            <a:endParaRPr lang="en-US" dirty="0"/>
          </a:p>
        </p:txBody>
      </p:sp>
      <p:pic>
        <p:nvPicPr>
          <p:cNvPr id="7" name="Google Shape;22;p4">
            <a:extLst>
              <a:ext uri="{FF2B5EF4-FFF2-40B4-BE49-F238E27FC236}">
                <a16:creationId xmlns:a16="http://schemas.microsoft.com/office/drawing/2014/main" id="{67CC659A-C87A-4A2B-AA1D-196E49D5F4FF}"/>
              </a:ext>
            </a:extLst>
          </p:cNvPr>
          <p:cNvPicPr preferRelativeResize="0"/>
          <p:nvPr/>
        </p:nvPicPr>
        <p:blipFill>
          <a:blip r:embed="rId2">
            <a:alphaModFix/>
          </a:blip>
          <a:stretch>
            <a:fillRect/>
          </a:stretch>
        </p:blipFill>
        <p:spPr>
          <a:xfrm>
            <a:off x="531684" y="2121777"/>
            <a:ext cx="4801974" cy="3429992"/>
          </a:xfrm>
          <a:prstGeom prst="rect">
            <a:avLst/>
          </a:prstGeom>
          <a:noFill/>
          <a:ln>
            <a:noFill/>
          </a:ln>
        </p:spPr>
      </p:pic>
    </p:spTree>
    <p:extLst>
      <p:ext uri="{BB962C8B-B14F-4D97-AF65-F5344CB8AC3E}">
        <p14:creationId xmlns:p14="http://schemas.microsoft.com/office/powerpoint/2010/main" val="3835599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DC5EA23A-F7D9-41A0-B5E2-C03B8CBCB4E4}"/>
              </a:ext>
            </a:extLst>
          </p:cNvPr>
          <p:cNvGrpSpPr/>
          <p:nvPr/>
        </p:nvGrpSpPr>
        <p:grpSpPr>
          <a:xfrm>
            <a:off x="738308" y="380406"/>
            <a:ext cx="10715383" cy="974100"/>
            <a:chOff x="738308" y="467870"/>
            <a:chExt cx="10715383" cy="974100"/>
          </a:xfrm>
        </p:grpSpPr>
        <p:sp>
          <p:nvSpPr>
            <p:cNvPr id="7" name="Freeform: Shape 6">
              <a:extLst>
                <a:ext uri="{FF2B5EF4-FFF2-40B4-BE49-F238E27FC236}">
                  <a16:creationId xmlns:a16="http://schemas.microsoft.com/office/drawing/2014/main" id="{48D557C5-8DF2-4139-814F-2DDEAD725380}"/>
                </a:ext>
              </a:extLst>
            </p:cNvPr>
            <p:cNvSpPr/>
            <p:nvPr/>
          </p:nvSpPr>
          <p:spPr>
            <a:xfrm>
              <a:off x="738308" y="467870"/>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chemeClr val="bg1">
                <a:lumMod val="75000"/>
                <a:alpha val="50196"/>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Networking</a:t>
              </a:r>
            </a:p>
          </p:txBody>
        </p:sp>
        <p:sp>
          <p:nvSpPr>
            <p:cNvPr id="8" name="Freeform: Shape 7">
              <a:extLst>
                <a:ext uri="{FF2B5EF4-FFF2-40B4-BE49-F238E27FC236}">
                  <a16:creationId xmlns:a16="http://schemas.microsoft.com/office/drawing/2014/main" id="{19BF7A6E-48EA-405F-BC81-81E7042BEF06}"/>
                </a:ext>
              </a:extLst>
            </p:cNvPr>
            <p:cNvSpPr/>
            <p:nvPr/>
          </p:nvSpPr>
          <p:spPr>
            <a:xfrm>
              <a:off x="2806693" y="467871"/>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rgbClr val="F58622">
                <a:alpha val="60000"/>
              </a:srgb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Cooperation</a:t>
              </a:r>
            </a:p>
          </p:txBody>
        </p:sp>
        <p:sp>
          <p:nvSpPr>
            <p:cNvPr id="9" name="Freeform: Shape 8">
              <a:extLst>
                <a:ext uri="{FF2B5EF4-FFF2-40B4-BE49-F238E27FC236}">
                  <a16:creationId xmlns:a16="http://schemas.microsoft.com/office/drawing/2014/main" id="{8FA2A335-3D12-4175-8337-E538E2D23912}"/>
                </a:ext>
              </a:extLst>
            </p:cNvPr>
            <p:cNvSpPr/>
            <p:nvPr/>
          </p:nvSpPr>
          <p:spPr>
            <a:xfrm>
              <a:off x="4877276" y="467871"/>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chemeClr val="bg1">
                <a:lumMod val="75000"/>
                <a:alpha val="69804"/>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Coordination</a:t>
              </a:r>
            </a:p>
          </p:txBody>
        </p:sp>
        <p:sp>
          <p:nvSpPr>
            <p:cNvPr id="10" name="Freeform: Shape 9">
              <a:extLst>
                <a:ext uri="{FF2B5EF4-FFF2-40B4-BE49-F238E27FC236}">
                  <a16:creationId xmlns:a16="http://schemas.microsoft.com/office/drawing/2014/main" id="{501F2B17-89A3-4C41-A6F4-9E06A8804D72}"/>
                </a:ext>
              </a:extLst>
            </p:cNvPr>
            <p:cNvSpPr/>
            <p:nvPr/>
          </p:nvSpPr>
          <p:spPr>
            <a:xfrm>
              <a:off x="6943464" y="467871"/>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chemeClr val="bg1">
                <a:lumMod val="75000"/>
                <a:alpha val="85098"/>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Coalition</a:t>
              </a:r>
            </a:p>
          </p:txBody>
        </p:sp>
        <p:sp>
          <p:nvSpPr>
            <p:cNvPr id="11" name="Freeform: Shape 10">
              <a:extLst>
                <a:ext uri="{FF2B5EF4-FFF2-40B4-BE49-F238E27FC236}">
                  <a16:creationId xmlns:a16="http://schemas.microsoft.com/office/drawing/2014/main" id="{7894E656-0287-4763-8EE9-202C85A92376}"/>
                </a:ext>
              </a:extLst>
            </p:cNvPr>
            <p:cNvSpPr/>
            <p:nvPr/>
          </p:nvSpPr>
          <p:spPr>
            <a:xfrm>
              <a:off x="9018442" y="467871"/>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chemeClr val="bg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Collaboration</a:t>
              </a:r>
            </a:p>
          </p:txBody>
        </p:sp>
      </p:grpSp>
      <p:sp>
        <p:nvSpPr>
          <p:cNvPr id="14" name="Content Placeholder 13">
            <a:extLst>
              <a:ext uri="{FF2B5EF4-FFF2-40B4-BE49-F238E27FC236}">
                <a16:creationId xmlns:a16="http://schemas.microsoft.com/office/drawing/2014/main" id="{1EAE563D-96D3-4417-92FC-82EA043959E8}"/>
              </a:ext>
            </a:extLst>
          </p:cNvPr>
          <p:cNvSpPr>
            <a:spLocks noGrp="1"/>
          </p:cNvSpPr>
          <p:nvPr>
            <p:ph idx="1"/>
          </p:nvPr>
        </p:nvSpPr>
        <p:spPr>
          <a:xfrm>
            <a:off x="838200" y="1579134"/>
            <a:ext cx="10515600" cy="5126465"/>
          </a:xfrm>
        </p:spPr>
        <p:txBody>
          <a:bodyPr>
            <a:normAutofit/>
          </a:bodyPr>
          <a:lstStyle/>
          <a:p>
            <a:pPr marL="0" indent="0">
              <a:buNone/>
            </a:pPr>
            <a:r>
              <a:rPr lang="en-US" b="1" dirty="0"/>
              <a:t>Relationship Description: </a:t>
            </a:r>
            <a:r>
              <a:rPr lang="en-US" dirty="0"/>
              <a:t>Partners assist with referrals, provide space, distribute immunization education materials, and host events open to the community members.</a:t>
            </a:r>
          </a:p>
          <a:p>
            <a:pPr marL="0" indent="0">
              <a:buNone/>
            </a:pPr>
            <a:endParaRPr lang="en-US" b="1" dirty="0"/>
          </a:p>
          <a:p>
            <a:pPr marL="0" indent="0">
              <a:buNone/>
            </a:pPr>
            <a:r>
              <a:rPr lang="en-US" b="1" dirty="0"/>
              <a:t>Example: </a:t>
            </a:r>
            <a:r>
              <a:rPr lang="en-US" dirty="0"/>
              <a:t>Extension professional disseminates immunization education publications in the lobby of another agency; Extension professional provides a brief immunization education presentation at a local a community event. </a:t>
            </a:r>
          </a:p>
        </p:txBody>
      </p:sp>
    </p:spTree>
    <p:extLst>
      <p:ext uri="{BB962C8B-B14F-4D97-AF65-F5344CB8AC3E}">
        <p14:creationId xmlns:p14="http://schemas.microsoft.com/office/powerpoint/2010/main" val="2831828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43C215-9235-4EF7-8928-19A0DE7404BE}"/>
              </a:ext>
            </a:extLst>
          </p:cNvPr>
          <p:cNvSpPr>
            <a:spLocks noGrp="1"/>
          </p:cNvSpPr>
          <p:nvPr>
            <p:ph type="title"/>
          </p:nvPr>
        </p:nvSpPr>
        <p:spPr/>
        <p:txBody>
          <a:bodyPr/>
          <a:lstStyle/>
          <a:p>
            <a:r>
              <a:rPr lang="en-US" b="1" dirty="0"/>
              <a:t>Cooperation</a:t>
            </a:r>
          </a:p>
        </p:txBody>
      </p:sp>
      <p:sp>
        <p:nvSpPr>
          <p:cNvPr id="6" name="Content Placeholder 5">
            <a:extLst>
              <a:ext uri="{FF2B5EF4-FFF2-40B4-BE49-F238E27FC236}">
                <a16:creationId xmlns:a16="http://schemas.microsoft.com/office/drawing/2014/main" id="{EA142219-2FC4-4772-B4E6-9BDE16AAC1E1}"/>
              </a:ext>
            </a:extLst>
          </p:cNvPr>
          <p:cNvSpPr>
            <a:spLocks noGrp="1"/>
          </p:cNvSpPr>
          <p:nvPr>
            <p:ph sz="half" idx="2"/>
          </p:nvPr>
        </p:nvSpPr>
        <p:spPr/>
        <p:txBody>
          <a:bodyPr>
            <a:normAutofit fontScale="92500" lnSpcReduction="20000"/>
          </a:bodyPr>
          <a:lstStyle/>
          <a:p>
            <a:pPr marL="0" indent="0" algn="ctr">
              <a:buNone/>
            </a:pPr>
            <a:r>
              <a:rPr lang="en-US" b="1" dirty="0"/>
              <a:t>University of Wyoming </a:t>
            </a:r>
          </a:p>
          <a:p>
            <a:r>
              <a:rPr lang="en-US" dirty="0"/>
              <a:t>Cooperation with tribal health organization</a:t>
            </a:r>
          </a:p>
          <a:p>
            <a:r>
              <a:rPr lang="en-US" dirty="0"/>
              <a:t>New external partner</a:t>
            </a:r>
          </a:p>
          <a:p>
            <a:r>
              <a:rPr lang="en-US" dirty="0"/>
              <a:t>Partner was already working with individuals on the target reservation</a:t>
            </a:r>
          </a:p>
          <a:p>
            <a:r>
              <a:rPr lang="en-US" dirty="0"/>
              <a:t>“By working together, we were able to focus efforts in a culturally appropriate way while maximizing the resources and skills we each brought to the table.”</a:t>
            </a:r>
          </a:p>
          <a:p>
            <a:pPr marL="0" indent="0">
              <a:buNone/>
            </a:pPr>
            <a:endParaRPr lang="en-US" dirty="0"/>
          </a:p>
        </p:txBody>
      </p:sp>
      <p:pic>
        <p:nvPicPr>
          <p:cNvPr id="7" name="Google Shape;22;p4">
            <a:extLst>
              <a:ext uri="{FF2B5EF4-FFF2-40B4-BE49-F238E27FC236}">
                <a16:creationId xmlns:a16="http://schemas.microsoft.com/office/drawing/2014/main" id="{67CC659A-C87A-4A2B-AA1D-196E49D5F4FF}"/>
              </a:ext>
            </a:extLst>
          </p:cNvPr>
          <p:cNvPicPr preferRelativeResize="0"/>
          <p:nvPr/>
        </p:nvPicPr>
        <p:blipFill>
          <a:blip r:embed="rId2">
            <a:alphaModFix/>
          </a:blip>
          <a:stretch>
            <a:fillRect/>
          </a:stretch>
        </p:blipFill>
        <p:spPr>
          <a:xfrm>
            <a:off x="531684" y="2121777"/>
            <a:ext cx="4801974" cy="3429992"/>
          </a:xfrm>
          <a:prstGeom prst="rect">
            <a:avLst/>
          </a:prstGeom>
          <a:noFill/>
          <a:ln>
            <a:noFill/>
          </a:ln>
        </p:spPr>
      </p:pic>
    </p:spTree>
    <p:extLst>
      <p:ext uri="{BB962C8B-B14F-4D97-AF65-F5344CB8AC3E}">
        <p14:creationId xmlns:p14="http://schemas.microsoft.com/office/powerpoint/2010/main" val="3625538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DC5EA23A-F7D9-41A0-B5E2-C03B8CBCB4E4}"/>
              </a:ext>
            </a:extLst>
          </p:cNvPr>
          <p:cNvGrpSpPr/>
          <p:nvPr/>
        </p:nvGrpSpPr>
        <p:grpSpPr>
          <a:xfrm>
            <a:off x="738308" y="380406"/>
            <a:ext cx="10715383" cy="974100"/>
            <a:chOff x="738308" y="467870"/>
            <a:chExt cx="10715383" cy="974100"/>
          </a:xfrm>
        </p:grpSpPr>
        <p:sp>
          <p:nvSpPr>
            <p:cNvPr id="7" name="Freeform: Shape 6">
              <a:extLst>
                <a:ext uri="{FF2B5EF4-FFF2-40B4-BE49-F238E27FC236}">
                  <a16:creationId xmlns:a16="http://schemas.microsoft.com/office/drawing/2014/main" id="{48D557C5-8DF2-4139-814F-2DDEAD725380}"/>
                </a:ext>
              </a:extLst>
            </p:cNvPr>
            <p:cNvSpPr/>
            <p:nvPr/>
          </p:nvSpPr>
          <p:spPr>
            <a:xfrm>
              <a:off x="738308" y="467870"/>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chemeClr val="bg1">
                <a:lumMod val="75000"/>
                <a:alpha val="50196"/>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Networking</a:t>
              </a:r>
            </a:p>
          </p:txBody>
        </p:sp>
        <p:sp>
          <p:nvSpPr>
            <p:cNvPr id="8" name="Freeform: Shape 7">
              <a:extLst>
                <a:ext uri="{FF2B5EF4-FFF2-40B4-BE49-F238E27FC236}">
                  <a16:creationId xmlns:a16="http://schemas.microsoft.com/office/drawing/2014/main" id="{19BF7A6E-48EA-405F-BC81-81E7042BEF06}"/>
                </a:ext>
              </a:extLst>
            </p:cNvPr>
            <p:cNvSpPr/>
            <p:nvPr/>
          </p:nvSpPr>
          <p:spPr>
            <a:xfrm>
              <a:off x="2806693" y="467871"/>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chemeClr val="bg1">
                <a:lumMod val="75000"/>
                <a:alpha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Cooperation</a:t>
              </a:r>
            </a:p>
          </p:txBody>
        </p:sp>
        <p:sp>
          <p:nvSpPr>
            <p:cNvPr id="9" name="Freeform: Shape 8">
              <a:extLst>
                <a:ext uri="{FF2B5EF4-FFF2-40B4-BE49-F238E27FC236}">
                  <a16:creationId xmlns:a16="http://schemas.microsoft.com/office/drawing/2014/main" id="{8FA2A335-3D12-4175-8337-E538E2D23912}"/>
                </a:ext>
              </a:extLst>
            </p:cNvPr>
            <p:cNvSpPr/>
            <p:nvPr/>
          </p:nvSpPr>
          <p:spPr>
            <a:xfrm>
              <a:off x="4877276" y="467871"/>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rgbClr val="F58622">
                <a:alpha val="69804"/>
              </a:srgb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Coordination</a:t>
              </a:r>
            </a:p>
          </p:txBody>
        </p:sp>
        <p:sp>
          <p:nvSpPr>
            <p:cNvPr id="10" name="Freeform: Shape 9">
              <a:extLst>
                <a:ext uri="{FF2B5EF4-FFF2-40B4-BE49-F238E27FC236}">
                  <a16:creationId xmlns:a16="http://schemas.microsoft.com/office/drawing/2014/main" id="{501F2B17-89A3-4C41-A6F4-9E06A8804D72}"/>
                </a:ext>
              </a:extLst>
            </p:cNvPr>
            <p:cNvSpPr/>
            <p:nvPr/>
          </p:nvSpPr>
          <p:spPr>
            <a:xfrm>
              <a:off x="6943464" y="467871"/>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chemeClr val="bg1">
                <a:lumMod val="75000"/>
                <a:alpha val="85098"/>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Coalition</a:t>
              </a:r>
            </a:p>
          </p:txBody>
        </p:sp>
        <p:sp>
          <p:nvSpPr>
            <p:cNvPr id="11" name="Freeform: Shape 10">
              <a:extLst>
                <a:ext uri="{FF2B5EF4-FFF2-40B4-BE49-F238E27FC236}">
                  <a16:creationId xmlns:a16="http://schemas.microsoft.com/office/drawing/2014/main" id="{7894E656-0287-4763-8EE9-202C85A92376}"/>
                </a:ext>
              </a:extLst>
            </p:cNvPr>
            <p:cNvSpPr/>
            <p:nvPr/>
          </p:nvSpPr>
          <p:spPr>
            <a:xfrm>
              <a:off x="9018442" y="467871"/>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chemeClr val="bg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Collaboration</a:t>
              </a:r>
            </a:p>
          </p:txBody>
        </p:sp>
      </p:grpSp>
      <p:sp>
        <p:nvSpPr>
          <p:cNvPr id="14" name="Content Placeholder 13">
            <a:extLst>
              <a:ext uri="{FF2B5EF4-FFF2-40B4-BE49-F238E27FC236}">
                <a16:creationId xmlns:a16="http://schemas.microsoft.com/office/drawing/2014/main" id="{1EAE563D-96D3-4417-92FC-82EA043959E8}"/>
              </a:ext>
            </a:extLst>
          </p:cNvPr>
          <p:cNvSpPr>
            <a:spLocks noGrp="1"/>
          </p:cNvSpPr>
          <p:nvPr>
            <p:ph idx="1"/>
          </p:nvPr>
        </p:nvSpPr>
        <p:spPr>
          <a:xfrm>
            <a:off x="838200" y="1579135"/>
            <a:ext cx="10515600" cy="4898458"/>
          </a:xfrm>
        </p:spPr>
        <p:txBody>
          <a:bodyPr>
            <a:normAutofit/>
          </a:bodyPr>
          <a:lstStyle/>
          <a:p>
            <a:pPr marL="0" indent="0">
              <a:buNone/>
            </a:pPr>
            <a:r>
              <a:rPr lang="en-US" b="1" dirty="0"/>
              <a:t>Relationship Description: </a:t>
            </a:r>
            <a:r>
              <a:rPr lang="en-US" dirty="0"/>
              <a:t>Partners have a common focus that aids in the decreased barriers to adult immunizations. </a:t>
            </a:r>
          </a:p>
          <a:p>
            <a:pPr marL="0" indent="0">
              <a:buNone/>
            </a:pPr>
            <a:endParaRPr lang="en-US" b="1" dirty="0"/>
          </a:p>
          <a:p>
            <a:pPr marL="0" indent="0">
              <a:buNone/>
            </a:pPr>
            <a:r>
              <a:rPr lang="en-US" b="1" dirty="0"/>
              <a:t>Example: </a:t>
            </a:r>
            <a:r>
              <a:rPr lang="en-US" dirty="0"/>
              <a:t>Extension professional works with community agency to increase opportunities for immunization.</a:t>
            </a:r>
          </a:p>
        </p:txBody>
      </p:sp>
    </p:spTree>
    <p:extLst>
      <p:ext uri="{BB962C8B-B14F-4D97-AF65-F5344CB8AC3E}">
        <p14:creationId xmlns:p14="http://schemas.microsoft.com/office/powerpoint/2010/main" val="116324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43C215-9235-4EF7-8928-19A0DE7404BE}"/>
              </a:ext>
            </a:extLst>
          </p:cNvPr>
          <p:cNvSpPr>
            <a:spLocks noGrp="1"/>
          </p:cNvSpPr>
          <p:nvPr>
            <p:ph type="title"/>
          </p:nvPr>
        </p:nvSpPr>
        <p:spPr/>
        <p:txBody>
          <a:bodyPr/>
          <a:lstStyle/>
          <a:p>
            <a:r>
              <a:rPr lang="en-US" b="1" dirty="0"/>
              <a:t>Coordination</a:t>
            </a:r>
          </a:p>
        </p:txBody>
      </p:sp>
      <p:sp>
        <p:nvSpPr>
          <p:cNvPr id="6" name="Content Placeholder 5">
            <a:extLst>
              <a:ext uri="{FF2B5EF4-FFF2-40B4-BE49-F238E27FC236}">
                <a16:creationId xmlns:a16="http://schemas.microsoft.com/office/drawing/2014/main" id="{EA142219-2FC4-4772-B4E6-9BDE16AAC1E1}"/>
              </a:ext>
            </a:extLst>
          </p:cNvPr>
          <p:cNvSpPr>
            <a:spLocks noGrp="1"/>
          </p:cNvSpPr>
          <p:nvPr>
            <p:ph sz="half" idx="2"/>
          </p:nvPr>
        </p:nvSpPr>
        <p:spPr/>
        <p:txBody>
          <a:bodyPr>
            <a:normAutofit fontScale="85000" lnSpcReduction="20000"/>
          </a:bodyPr>
          <a:lstStyle/>
          <a:p>
            <a:pPr marL="0" indent="0" algn="ctr">
              <a:buNone/>
            </a:pPr>
            <a:r>
              <a:rPr lang="en-US" b="1" dirty="0"/>
              <a:t>West Virginia University</a:t>
            </a:r>
          </a:p>
          <a:p>
            <a:r>
              <a:rPr lang="en-US" dirty="0"/>
              <a:t>Coordination with county health department</a:t>
            </a:r>
          </a:p>
          <a:p>
            <a:r>
              <a:rPr lang="en-US" dirty="0"/>
              <a:t>New external partner</a:t>
            </a:r>
          </a:p>
          <a:p>
            <a:r>
              <a:rPr lang="en-US" dirty="0"/>
              <a:t>Health professionals and community educators working in tandem to address vaccine hesitancy</a:t>
            </a:r>
          </a:p>
          <a:p>
            <a:r>
              <a:rPr lang="en-US" dirty="0"/>
              <a:t>“One of our PIs on this project was recognized in the state for the work she was doing with Grandparents and children in kinship care. The state government, through her efforts, provided incentives for grandparents who receive COVID-19 vaccines.”</a:t>
            </a:r>
          </a:p>
          <a:p>
            <a:endParaRPr lang="en-US" dirty="0"/>
          </a:p>
        </p:txBody>
      </p:sp>
      <p:pic>
        <p:nvPicPr>
          <p:cNvPr id="7" name="Google Shape;22;p4">
            <a:extLst>
              <a:ext uri="{FF2B5EF4-FFF2-40B4-BE49-F238E27FC236}">
                <a16:creationId xmlns:a16="http://schemas.microsoft.com/office/drawing/2014/main" id="{67CC659A-C87A-4A2B-AA1D-196E49D5F4FF}"/>
              </a:ext>
            </a:extLst>
          </p:cNvPr>
          <p:cNvPicPr preferRelativeResize="0"/>
          <p:nvPr/>
        </p:nvPicPr>
        <p:blipFill>
          <a:blip r:embed="rId2">
            <a:alphaModFix/>
          </a:blip>
          <a:stretch>
            <a:fillRect/>
          </a:stretch>
        </p:blipFill>
        <p:spPr>
          <a:xfrm>
            <a:off x="531684" y="2121777"/>
            <a:ext cx="4801974" cy="3429992"/>
          </a:xfrm>
          <a:prstGeom prst="rect">
            <a:avLst/>
          </a:prstGeom>
          <a:noFill/>
          <a:ln>
            <a:noFill/>
          </a:ln>
        </p:spPr>
      </p:pic>
    </p:spTree>
    <p:extLst>
      <p:ext uri="{BB962C8B-B14F-4D97-AF65-F5344CB8AC3E}">
        <p14:creationId xmlns:p14="http://schemas.microsoft.com/office/powerpoint/2010/main" val="2113202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DC5EA23A-F7D9-41A0-B5E2-C03B8CBCB4E4}"/>
              </a:ext>
            </a:extLst>
          </p:cNvPr>
          <p:cNvGrpSpPr/>
          <p:nvPr/>
        </p:nvGrpSpPr>
        <p:grpSpPr>
          <a:xfrm>
            <a:off x="738308" y="380406"/>
            <a:ext cx="10715383" cy="974100"/>
            <a:chOff x="738308" y="467870"/>
            <a:chExt cx="10715383" cy="974100"/>
          </a:xfrm>
        </p:grpSpPr>
        <p:sp>
          <p:nvSpPr>
            <p:cNvPr id="7" name="Freeform: Shape 6">
              <a:extLst>
                <a:ext uri="{FF2B5EF4-FFF2-40B4-BE49-F238E27FC236}">
                  <a16:creationId xmlns:a16="http://schemas.microsoft.com/office/drawing/2014/main" id="{48D557C5-8DF2-4139-814F-2DDEAD725380}"/>
                </a:ext>
              </a:extLst>
            </p:cNvPr>
            <p:cNvSpPr/>
            <p:nvPr/>
          </p:nvSpPr>
          <p:spPr>
            <a:xfrm>
              <a:off x="738308" y="467870"/>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chemeClr val="bg1">
                <a:lumMod val="75000"/>
                <a:alpha val="50196"/>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Networking</a:t>
              </a:r>
            </a:p>
          </p:txBody>
        </p:sp>
        <p:sp>
          <p:nvSpPr>
            <p:cNvPr id="8" name="Freeform: Shape 7">
              <a:extLst>
                <a:ext uri="{FF2B5EF4-FFF2-40B4-BE49-F238E27FC236}">
                  <a16:creationId xmlns:a16="http://schemas.microsoft.com/office/drawing/2014/main" id="{19BF7A6E-48EA-405F-BC81-81E7042BEF06}"/>
                </a:ext>
              </a:extLst>
            </p:cNvPr>
            <p:cNvSpPr/>
            <p:nvPr/>
          </p:nvSpPr>
          <p:spPr>
            <a:xfrm>
              <a:off x="2806693" y="467871"/>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chemeClr val="bg1">
                <a:lumMod val="75000"/>
                <a:alpha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Cooperation</a:t>
              </a:r>
            </a:p>
          </p:txBody>
        </p:sp>
        <p:sp>
          <p:nvSpPr>
            <p:cNvPr id="9" name="Freeform: Shape 8">
              <a:extLst>
                <a:ext uri="{FF2B5EF4-FFF2-40B4-BE49-F238E27FC236}">
                  <a16:creationId xmlns:a16="http://schemas.microsoft.com/office/drawing/2014/main" id="{8FA2A335-3D12-4175-8337-E538E2D23912}"/>
                </a:ext>
              </a:extLst>
            </p:cNvPr>
            <p:cNvSpPr/>
            <p:nvPr/>
          </p:nvSpPr>
          <p:spPr>
            <a:xfrm>
              <a:off x="4877276" y="467871"/>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chemeClr val="bg1">
                <a:lumMod val="75000"/>
                <a:alpha val="69804"/>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Coordination</a:t>
              </a:r>
            </a:p>
          </p:txBody>
        </p:sp>
        <p:sp>
          <p:nvSpPr>
            <p:cNvPr id="10" name="Freeform: Shape 9">
              <a:extLst>
                <a:ext uri="{FF2B5EF4-FFF2-40B4-BE49-F238E27FC236}">
                  <a16:creationId xmlns:a16="http://schemas.microsoft.com/office/drawing/2014/main" id="{501F2B17-89A3-4C41-A6F4-9E06A8804D72}"/>
                </a:ext>
              </a:extLst>
            </p:cNvPr>
            <p:cNvSpPr/>
            <p:nvPr/>
          </p:nvSpPr>
          <p:spPr>
            <a:xfrm>
              <a:off x="6943464" y="467871"/>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rgbClr val="F58622">
                <a:alpha val="85098"/>
              </a:srgb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Coalition</a:t>
              </a:r>
            </a:p>
          </p:txBody>
        </p:sp>
        <p:sp>
          <p:nvSpPr>
            <p:cNvPr id="11" name="Freeform: Shape 10">
              <a:extLst>
                <a:ext uri="{FF2B5EF4-FFF2-40B4-BE49-F238E27FC236}">
                  <a16:creationId xmlns:a16="http://schemas.microsoft.com/office/drawing/2014/main" id="{7894E656-0287-4763-8EE9-202C85A92376}"/>
                </a:ext>
              </a:extLst>
            </p:cNvPr>
            <p:cNvSpPr/>
            <p:nvPr/>
          </p:nvSpPr>
          <p:spPr>
            <a:xfrm>
              <a:off x="9018442" y="467871"/>
              <a:ext cx="2435249" cy="974099"/>
            </a:xfrm>
            <a:custGeom>
              <a:avLst/>
              <a:gdLst>
                <a:gd name="connsiteX0" fmla="*/ 0 w 2435249"/>
                <a:gd name="connsiteY0" fmla="*/ 0 h 974099"/>
                <a:gd name="connsiteX1" fmla="*/ 1948200 w 2435249"/>
                <a:gd name="connsiteY1" fmla="*/ 0 h 974099"/>
                <a:gd name="connsiteX2" fmla="*/ 2435249 w 2435249"/>
                <a:gd name="connsiteY2" fmla="*/ 487050 h 974099"/>
                <a:gd name="connsiteX3" fmla="*/ 1948200 w 2435249"/>
                <a:gd name="connsiteY3" fmla="*/ 974099 h 974099"/>
                <a:gd name="connsiteX4" fmla="*/ 0 w 2435249"/>
                <a:gd name="connsiteY4" fmla="*/ 974099 h 974099"/>
                <a:gd name="connsiteX5" fmla="*/ 487050 w 2435249"/>
                <a:gd name="connsiteY5" fmla="*/ 487050 h 974099"/>
                <a:gd name="connsiteX6" fmla="*/ 0 w 2435249"/>
                <a:gd name="connsiteY6" fmla="*/ 0 h 974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35249" h="974099">
                  <a:moveTo>
                    <a:pt x="0" y="0"/>
                  </a:moveTo>
                  <a:lnTo>
                    <a:pt x="1948200" y="0"/>
                  </a:lnTo>
                  <a:lnTo>
                    <a:pt x="2435249" y="487050"/>
                  </a:lnTo>
                  <a:lnTo>
                    <a:pt x="1948200" y="974099"/>
                  </a:lnTo>
                  <a:lnTo>
                    <a:pt x="0" y="974099"/>
                  </a:lnTo>
                  <a:lnTo>
                    <a:pt x="487050" y="487050"/>
                  </a:lnTo>
                  <a:lnTo>
                    <a:pt x="0" y="0"/>
                  </a:lnTo>
                  <a:close/>
                </a:path>
              </a:pathLst>
            </a:custGeom>
            <a:solidFill>
              <a:schemeClr val="bg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12450" tIns="12700" rIns="487049"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effectLst>
                    <a:outerShdw blurRad="38100" dist="38100" dir="2700000" algn="tl">
                      <a:srgbClr val="000000">
                        <a:alpha val="43137"/>
                      </a:srgbClr>
                    </a:outerShdw>
                  </a:effectLst>
                </a:rPr>
                <a:t>Collaboration</a:t>
              </a:r>
            </a:p>
          </p:txBody>
        </p:sp>
      </p:grpSp>
      <p:sp>
        <p:nvSpPr>
          <p:cNvPr id="14" name="Content Placeholder 13">
            <a:extLst>
              <a:ext uri="{FF2B5EF4-FFF2-40B4-BE49-F238E27FC236}">
                <a16:creationId xmlns:a16="http://schemas.microsoft.com/office/drawing/2014/main" id="{1EAE563D-96D3-4417-92FC-82EA043959E8}"/>
              </a:ext>
            </a:extLst>
          </p:cNvPr>
          <p:cNvSpPr>
            <a:spLocks noGrp="1"/>
          </p:cNvSpPr>
          <p:nvPr>
            <p:ph idx="1"/>
          </p:nvPr>
        </p:nvSpPr>
        <p:spPr>
          <a:xfrm>
            <a:off x="838200" y="1579135"/>
            <a:ext cx="10515600" cy="4898458"/>
          </a:xfrm>
        </p:spPr>
        <p:txBody>
          <a:bodyPr>
            <a:normAutofit/>
          </a:bodyPr>
          <a:lstStyle/>
          <a:p>
            <a:pPr marL="0" indent="0">
              <a:buNone/>
            </a:pPr>
            <a:r>
              <a:rPr lang="en-US" b="1" dirty="0"/>
              <a:t>Relationship Description: </a:t>
            </a:r>
            <a:r>
              <a:rPr lang="en-US" dirty="0"/>
              <a:t>Partners have </a:t>
            </a:r>
            <a:r>
              <a:rPr lang="en-US" b="1" dirty="0"/>
              <a:t>longer-term</a:t>
            </a:r>
            <a:r>
              <a:rPr lang="en-US" dirty="0"/>
              <a:t> commitment to joint action. </a:t>
            </a:r>
          </a:p>
          <a:p>
            <a:pPr marL="0" indent="0">
              <a:buNone/>
            </a:pPr>
            <a:endParaRPr lang="en-US" dirty="0"/>
          </a:p>
          <a:p>
            <a:pPr marL="0" indent="0">
              <a:buNone/>
            </a:pPr>
            <a:r>
              <a:rPr lang="en-US" b="1" dirty="0"/>
              <a:t>Example: </a:t>
            </a:r>
            <a:r>
              <a:rPr lang="en-US" dirty="0"/>
              <a:t>Extension professional works with local agency to initiate and maintain changes that increase opportunities for adult immunizations. </a:t>
            </a:r>
          </a:p>
        </p:txBody>
      </p:sp>
    </p:spTree>
    <p:extLst>
      <p:ext uri="{BB962C8B-B14F-4D97-AF65-F5344CB8AC3E}">
        <p14:creationId xmlns:p14="http://schemas.microsoft.com/office/powerpoint/2010/main" val="1208390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3D2507C6-F156-4307-BF56-F9B201593BDB}">
  <we:reference id="wa104381063" version="1.0.0.1" store="en-US" storeType="OMEX"/>
  <we:alternateReferences>
    <we:reference id="WA104381063" version="1.0.0.1" store="WA104381063"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57F2E732EF6D488F01F66471C69635" ma:contentTypeVersion="11" ma:contentTypeDescription="Create a new document." ma:contentTypeScope="" ma:versionID="b4b9b11e8aee64bfccd2fee956caf191">
  <xsd:schema xmlns:xsd="http://www.w3.org/2001/XMLSchema" xmlns:xs="http://www.w3.org/2001/XMLSchema" xmlns:p="http://schemas.microsoft.com/office/2006/metadata/properties" xmlns:ns3="571dd9eb-160e-45ab-b836-31dc5c7f3a10" xmlns:ns4="e27d80a8-7063-42e4-9d52-bd31ab501d6e" targetNamespace="http://schemas.microsoft.com/office/2006/metadata/properties" ma:root="true" ma:fieldsID="e9a50cbd91ef9f8828a7fd9c44d9121f" ns3:_="" ns4:_="">
    <xsd:import namespace="571dd9eb-160e-45ab-b836-31dc5c7f3a10"/>
    <xsd:import namespace="e27d80a8-7063-42e4-9d52-bd31ab501d6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1dd9eb-160e-45ab-b836-31dc5c7f3a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27d80a8-7063-42e4-9d52-bd31ab501d6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822A6D-A47B-4CDE-AE3A-467F6A2EAE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1dd9eb-160e-45ab-b836-31dc5c7f3a10"/>
    <ds:schemaRef ds:uri="e27d80a8-7063-42e4-9d52-bd31ab501d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6114C6-001D-4614-9CFC-DF34A297F130}">
  <ds:schemaRefs>
    <ds:schemaRef ds:uri="http://schemas.microsoft.com/sharepoint/v3/contenttype/forms"/>
  </ds:schemaRefs>
</ds:datastoreItem>
</file>

<file path=customXml/itemProps3.xml><?xml version="1.0" encoding="utf-8"?>
<ds:datastoreItem xmlns:ds="http://schemas.openxmlformats.org/officeDocument/2006/customXml" ds:itemID="{E51F1412-0369-4735-A28B-7E553A7904A8}">
  <ds:schemaRefs>
    <ds:schemaRef ds:uri="http://schemas.openxmlformats.org/package/2006/metadata/core-properties"/>
    <ds:schemaRef ds:uri="http://www.w3.org/XML/1998/namespace"/>
    <ds:schemaRef ds:uri="http://schemas.microsoft.com/office/2006/documentManagement/types"/>
    <ds:schemaRef ds:uri="http://purl.org/dc/terms/"/>
    <ds:schemaRef ds:uri="http://schemas.microsoft.com/office/infopath/2007/PartnerControls"/>
    <ds:schemaRef ds:uri="http://schemas.microsoft.com/office/2006/metadata/properties"/>
    <ds:schemaRef ds:uri="e27d80a8-7063-42e4-9d52-bd31ab501d6e"/>
    <ds:schemaRef ds:uri="571dd9eb-160e-45ab-b836-31dc5c7f3a10"/>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3102</TotalTime>
  <Words>784</Words>
  <Application>Microsoft Office PowerPoint</Application>
  <PresentationFormat>Widescreen</PresentationFormat>
  <Paragraphs>106</Paragraphs>
  <Slides>13</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A Collaboration Framework for Use in Extension</vt:lpstr>
      <vt:lpstr>National Network for Collaboration Framework*</vt:lpstr>
      <vt:lpstr>PowerPoint Presentation</vt:lpstr>
      <vt:lpstr>Networking</vt:lpstr>
      <vt:lpstr>PowerPoint Presentation</vt:lpstr>
      <vt:lpstr>Cooperation</vt:lpstr>
      <vt:lpstr>PowerPoint Presentation</vt:lpstr>
      <vt:lpstr>Coordination</vt:lpstr>
      <vt:lpstr>PowerPoint Presentation</vt:lpstr>
      <vt:lpstr>Coalition</vt:lpstr>
      <vt:lpstr>PowerPoint Presentation</vt:lpstr>
      <vt:lpstr>Collaboration</vt:lpstr>
      <vt:lpstr>Final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EXCITE Data Trends</dc:title>
  <dc:creator>Osborne, Isabel Claire</dc:creator>
  <cp:lastModifiedBy>Downey, Laura</cp:lastModifiedBy>
  <cp:revision>92</cp:revision>
  <dcterms:created xsi:type="dcterms:W3CDTF">2022-04-15T12:17:15Z</dcterms:created>
  <dcterms:modified xsi:type="dcterms:W3CDTF">2022-06-20T14:41:24Z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0x0101002157F2E732EF6D488F01F66471C69635</vt:lpwstr>
  </property>
</Properties>
</file>